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Default Extension="__Melhor___"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M Sans" pitchFamily="2" charset="0"/>
      <p:regular r:id="rId13"/>
    </p:embeddedFont>
    <p:embeddedFont>
      <p:font typeface="PT Serif" panose="020A0603040505020204" pitchFamily="18"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44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__Melhor___"/><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2.jpe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jpe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jpe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172200" y="2747990"/>
            <a:ext cx="7556421" cy="1953816"/>
          </a:xfrm>
          <a:prstGeom prst="rect">
            <a:avLst/>
          </a:prstGeom>
          <a:noFill/>
          <a:ln/>
        </p:spPr>
        <p:txBody>
          <a:bodyPr wrap="square" lIns="0" tIns="0" rIns="0" bIns="0" rtlCol="0" anchor="t"/>
          <a:lstStyle/>
          <a:p>
            <a:pPr marL="0" indent="0" algn="l">
              <a:lnSpc>
                <a:spcPts val="5100"/>
              </a:lnSpc>
              <a:buNone/>
            </a:pPr>
            <a:r>
              <a:rPr lang="en-US" sz="4100" b="1" dirty="0">
                <a:solidFill>
                  <a:srgbClr val="020202"/>
                </a:solidFill>
                <a:latin typeface="PT Serif" pitchFamily="34" charset="0"/>
                <a:ea typeface="PT Serif" pitchFamily="34" charset="-122"/>
                <a:cs typeface="PT Serif" pitchFamily="34" charset="-120"/>
              </a:rPr>
              <a:t>Spanning Tree Algorithms in Network and Infrastructure Planning</a:t>
            </a:r>
            <a:endParaRPr lang="en-US" sz="4100" b="1" dirty="0"/>
          </a:p>
        </p:txBody>
      </p:sp>
      <p:sp>
        <p:nvSpPr>
          <p:cNvPr id="4" name="Text 1"/>
          <p:cNvSpPr/>
          <p:nvPr/>
        </p:nvSpPr>
        <p:spPr>
          <a:xfrm>
            <a:off x="6021509" y="5717316"/>
            <a:ext cx="7664411" cy="2273454"/>
          </a:xfrm>
          <a:prstGeom prst="rect">
            <a:avLst/>
          </a:prstGeom>
          <a:noFill/>
          <a:ln/>
        </p:spPr>
        <p:txBody>
          <a:bodyPr wrap="square" lIns="0" tIns="0" rIns="0" bIns="0" rtlCol="0" anchor="t"/>
          <a:lstStyle/>
          <a:p>
            <a:pPr marL="0" indent="0" algn="l">
              <a:lnSpc>
                <a:spcPts val="2500"/>
              </a:lnSpc>
              <a:buNone/>
            </a:pPr>
            <a:r>
              <a:rPr lang="en-US" sz="2000" dirty="0">
                <a:solidFill>
                  <a:srgbClr val="383838"/>
                </a:solidFill>
                <a:latin typeface="DM Sans" pitchFamily="34" charset="0"/>
                <a:ea typeface="DM Sans" pitchFamily="34" charset="-122"/>
                <a:cs typeface="DM Sans" pitchFamily="34" charset="-120"/>
              </a:rPr>
              <a:t>A comprehensive survey of classical and advanced spanning tree algorithms for modern infrastructure optimization</a:t>
            </a:r>
            <a:r>
              <a:rPr lang="en-US" sz="1550" dirty="0">
                <a:solidFill>
                  <a:srgbClr val="383838"/>
                </a:solidFill>
                <a:latin typeface="DM Sans" pitchFamily="34" charset="0"/>
                <a:ea typeface="DM Sans" pitchFamily="34" charset="-122"/>
                <a:cs typeface="DM Sans" pitchFamily="34" charset="-120"/>
              </a:rPr>
              <a:t>.</a:t>
            </a:r>
            <a:endParaRPr lang="en-US" sz="1550" dirty="0"/>
          </a:p>
        </p:txBody>
      </p:sp>
      <p:sp>
        <p:nvSpPr>
          <p:cNvPr id="5" name="Rectangle 4">
            <a:extLst>
              <a:ext uri="{FF2B5EF4-FFF2-40B4-BE49-F238E27FC236}">
                <a16:creationId xmlns:a16="http://schemas.microsoft.com/office/drawing/2014/main" id="{27D763DC-5B77-FEAA-32FF-997C806CA8C3}"/>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8423738-4383-6DEB-03D4-C7CCBA57F513}"/>
              </a:ext>
            </a:extLst>
          </p:cNvPr>
          <p:cNvPicPr>
            <a:picLocks noChangeAspect="1"/>
          </p:cNvPicPr>
          <p:nvPr/>
        </p:nvPicPr>
        <p:blipFill>
          <a:blip r:embed="rId3"/>
          <a:stretch>
            <a:fillRect/>
          </a:stretch>
        </p:blipFill>
        <p:spPr>
          <a:xfrm>
            <a:off x="13572250" y="132347"/>
            <a:ext cx="697163" cy="1115461"/>
          </a:xfrm>
          <a:prstGeom prst="rect">
            <a:avLst/>
          </a:prstGeom>
        </p:spPr>
      </p:pic>
      <p:sp>
        <p:nvSpPr>
          <p:cNvPr id="8" name="Freeform 2">
            <a:extLst>
              <a:ext uri="{FF2B5EF4-FFF2-40B4-BE49-F238E27FC236}">
                <a16:creationId xmlns:a16="http://schemas.microsoft.com/office/drawing/2014/main" id="{1630E743-3CE3-9D95-00C9-17CC309D5B6D}"/>
              </a:ext>
            </a:extLst>
          </p:cNvPr>
          <p:cNvSpPr/>
          <p:nvPr/>
        </p:nvSpPr>
        <p:spPr>
          <a:xfrm>
            <a:off x="6172200" y="238830"/>
            <a:ext cx="4379496" cy="1710286"/>
          </a:xfrm>
          <a:custGeom>
            <a:avLst/>
            <a:gdLst/>
            <a:ahLst/>
            <a:cxnLst/>
            <a:rect l="l" t="t" r="r" b="b"/>
            <a:pathLst>
              <a:path w="10691053" h="3469140">
                <a:moveTo>
                  <a:pt x="0" y="0"/>
                </a:moveTo>
                <a:lnTo>
                  <a:pt x="10691054" y="0"/>
                </a:lnTo>
                <a:lnTo>
                  <a:pt x="10691054" y="3469139"/>
                </a:lnTo>
                <a:lnTo>
                  <a:pt x="0" y="3469139"/>
                </a:lnTo>
                <a:lnTo>
                  <a:pt x="0" y="0"/>
                </a:lnTo>
                <a:close/>
              </a:path>
            </a:pathLst>
          </a:custGeom>
          <a:blipFill>
            <a:blip r:embed="rId4"/>
            <a:stretch>
              <a:fillRect r="-126429"/>
            </a:stretch>
          </a:blipFill>
        </p:spPr>
      </p:sp>
      <p:pic>
        <p:nvPicPr>
          <p:cNvPr id="9" name="Picture 8">
            <a:extLst>
              <a:ext uri="{FF2B5EF4-FFF2-40B4-BE49-F238E27FC236}">
                <a16:creationId xmlns:a16="http://schemas.microsoft.com/office/drawing/2014/main" id="{498890E2-64D4-2258-B80C-E1DC5124AC5C}"/>
              </a:ext>
            </a:extLst>
          </p:cNvPr>
          <p:cNvPicPr>
            <a:picLocks noChangeAspect="1"/>
          </p:cNvPicPr>
          <p:nvPr/>
        </p:nvPicPr>
        <p:blipFill>
          <a:blip r:embed="rId5"/>
          <a:stretch>
            <a:fillRect/>
          </a:stretch>
        </p:blipFill>
        <p:spPr>
          <a:xfrm>
            <a:off x="0" y="0"/>
            <a:ext cx="5777370" cy="8229600"/>
          </a:xfrm>
          <a:prstGeom prst="rect">
            <a:avLst/>
          </a:prstGeom>
        </p:spPr>
      </p:pic>
      <p:sp>
        <p:nvSpPr>
          <p:cNvPr id="2" name="TextBox 1">
            <a:extLst>
              <a:ext uri="{FF2B5EF4-FFF2-40B4-BE49-F238E27FC236}">
                <a16:creationId xmlns:a16="http://schemas.microsoft.com/office/drawing/2014/main" id="{7E5EAE77-DF2A-5ED0-5520-BDBD5330479E}"/>
              </a:ext>
            </a:extLst>
          </p:cNvPr>
          <p:cNvSpPr txBox="1"/>
          <p:nvPr/>
        </p:nvSpPr>
        <p:spPr>
          <a:xfrm>
            <a:off x="8434137" y="7134726"/>
            <a:ext cx="6196263" cy="923330"/>
          </a:xfrm>
          <a:prstGeom prst="rect">
            <a:avLst/>
          </a:prstGeom>
          <a:noFill/>
        </p:spPr>
        <p:txBody>
          <a:bodyPr wrap="square" rtlCol="0">
            <a:spAutoFit/>
          </a:bodyPr>
          <a:lstStyle/>
          <a:p>
            <a:r>
              <a:rPr lang="en-US" b="1" dirty="0"/>
              <a:t>Jatin Kumar-24BDA70126</a:t>
            </a:r>
          </a:p>
          <a:p>
            <a:r>
              <a:rPr lang="en-US" b="1" dirty="0"/>
              <a:t>Harsh Vardhan verma-24BDa70147</a:t>
            </a:r>
          </a:p>
          <a:p>
            <a:r>
              <a:rPr lang="en-US" b="1" dirty="0"/>
              <a:t>Manjot Singh-24DA70084    ,Nischal Sharma-24BDA7105</a:t>
            </a:r>
            <a:endParaRPr lang="en-IN"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7352" y="493157"/>
            <a:ext cx="7029331" cy="588407"/>
          </a:xfrm>
          <a:prstGeom prst="rect">
            <a:avLst/>
          </a:prstGeom>
          <a:noFill/>
          <a:ln/>
        </p:spPr>
        <p:txBody>
          <a:bodyPr wrap="none" lIns="0" tIns="0" rIns="0" bIns="0" rtlCol="0" anchor="t"/>
          <a:lstStyle/>
          <a:p>
            <a:pPr marL="0" indent="0" algn="l">
              <a:lnSpc>
                <a:spcPts val="4600"/>
              </a:lnSpc>
              <a:buNone/>
            </a:pPr>
            <a:r>
              <a:rPr lang="en-US" sz="3700" dirty="0">
                <a:solidFill>
                  <a:srgbClr val="020202"/>
                </a:solidFill>
                <a:latin typeface="PT Serif" pitchFamily="34" charset="0"/>
                <a:ea typeface="PT Serif" pitchFamily="34" charset="-122"/>
                <a:cs typeface="PT Serif" pitchFamily="34" charset="-120"/>
              </a:rPr>
              <a:t>Conclusion and Future Directions</a:t>
            </a:r>
            <a:endParaRPr lang="en-US" sz="3700" dirty="0"/>
          </a:p>
        </p:txBody>
      </p:sp>
      <p:sp>
        <p:nvSpPr>
          <p:cNvPr id="3" name="Text 1"/>
          <p:cNvSpPr/>
          <p:nvPr/>
        </p:nvSpPr>
        <p:spPr>
          <a:xfrm>
            <a:off x="717352" y="1440180"/>
            <a:ext cx="13195697" cy="860465"/>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Spanning tree algorithms remain foundational tools in network optimization, evolving from Borůvka's 1926 electrical grid problem to modern distributed and energy-aware variants. This survey examined classical centralized approaches (Borůvka, Kruskal, Prim), distributed algorithms (GHS), and protocol implementations (STP, RSTP, MSTP).</a:t>
            </a:r>
            <a:endParaRPr lang="en-US" sz="1400" dirty="0"/>
          </a:p>
        </p:txBody>
      </p:sp>
      <p:sp>
        <p:nvSpPr>
          <p:cNvPr id="4" name="Text 2"/>
          <p:cNvSpPr/>
          <p:nvPr/>
        </p:nvSpPr>
        <p:spPr>
          <a:xfrm>
            <a:off x="717352" y="2502337"/>
            <a:ext cx="13195697" cy="573643"/>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The proposed Energy-Aware MST model successfully addresses limitations of static, cost-only approaches by incorporating energy constraints into topology construction. Simulation results demonstrate improved energy balance and extended network lifetime with minimal computational overhead.</a:t>
            </a:r>
            <a:endParaRPr lang="en-US" sz="1400" dirty="0"/>
          </a:p>
        </p:txBody>
      </p:sp>
      <p:pic>
        <p:nvPicPr>
          <p:cNvPr id="5" name="Image 0" descr="preencoded.png"/>
          <p:cNvPicPr>
            <a:picLocks noChangeAspect="1"/>
          </p:cNvPicPr>
          <p:nvPr/>
        </p:nvPicPr>
        <p:blipFill>
          <a:blip r:embed="rId3"/>
          <a:stretch>
            <a:fillRect/>
          </a:stretch>
        </p:blipFill>
        <p:spPr>
          <a:xfrm>
            <a:off x="717352" y="3546634"/>
            <a:ext cx="6508194" cy="1143000"/>
          </a:xfrm>
          <a:prstGeom prst="rect">
            <a:avLst/>
          </a:prstGeom>
        </p:spPr>
      </p:pic>
      <p:sp>
        <p:nvSpPr>
          <p:cNvPr id="6" name="Text 3"/>
          <p:cNvSpPr/>
          <p:nvPr/>
        </p:nvSpPr>
        <p:spPr>
          <a:xfrm>
            <a:off x="896660" y="4263985"/>
            <a:ext cx="3133606" cy="294203"/>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Machine Learning Integration</a:t>
            </a:r>
            <a:endParaRPr lang="en-US" sz="1850" dirty="0"/>
          </a:p>
        </p:txBody>
      </p:sp>
      <p:sp>
        <p:nvSpPr>
          <p:cNvPr id="7" name="Text 4"/>
          <p:cNvSpPr/>
          <p:nvPr/>
        </p:nvSpPr>
        <p:spPr>
          <a:xfrm>
            <a:off x="896660" y="4665702"/>
            <a:ext cx="6149578" cy="573643"/>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Adaptive tuning of the α-parameter using ML algorithms for dynamic optimization.</a:t>
            </a:r>
            <a:endParaRPr lang="en-US" sz="1400" dirty="0"/>
          </a:p>
        </p:txBody>
      </p:sp>
      <p:pic>
        <p:nvPicPr>
          <p:cNvPr id="8" name="Image 1" descr="preencoded.png"/>
          <p:cNvPicPr>
            <a:picLocks noChangeAspect="1"/>
          </p:cNvPicPr>
          <p:nvPr/>
        </p:nvPicPr>
        <p:blipFill>
          <a:blip r:embed="rId3"/>
          <a:stretch>
            <a:fillRect/>
          </a:stretch>
        </p:blipFill>
        <p:spPr>
          <a:xfrm>
            <a:off x="7404854" y="3277672"/>
            <a:ext cx="6508194" cy="1143000"/>
          </a:xfrm>
          <a:prstGeom prst="rect">
            <a:avLst/>
          </a:prstGeom>
        </p:spPr>
      </p:pic>
      <p:sp>
        <p:nvSpPr>
          <p:cNvPr id="9" name="Text 5"/>
          <p:cNvSpPr/>
          <p:nvPr/>
        </p:nvSpPr>
        <p:spPr>
          <a:xfrm>
            <a:off x="7584162" y="3995023"/>
            <a:ext cx="3112651" cy="294203"/>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Multi-Objective Optimization</a:t>
            </a:r>
            <a:endParaRPr lang="en-US" sz="1850" dirty="0"/>
          </a:p>
        </p:txBody>
      </p:sp>
      <p:sp>
        <p:nvSpPr>
          <p:cNvPr id="10" name="Text 6"/>
          <p:cNvSpPr/>
          <p:nvPr/>
        </p:nvSpPr>
        <p:spPr>
          <a:xfrm>
            <a:off x="7584162" y="4396740"/>
            <a:ext cx="6149578" cy="573643"/>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Combining cost, latency, and reliability constraints for comprehensive infrastructure planning.</a:t>
            </a:r>
            <a:endParaRPr lang="en-US" sz="1400" dirty="0"/>
          </a:p>
        </p:txBody>
      </p:sp>
      <p:pic>
        <p:nvPicPr>
          <p:cNvPr id="11" name="Image 2" descr="preencoded.png"/>
          <p:cNvPicPr>
            <a:picLocks noChangeAspect="1"/>
          </p:cNvPicPr>
          <p:nvPr/>
        </p:nvPicPr>
        <p:blipFill>
          <a:blip r:embed="rId3"/>
          <a:stretch>
            <a:fillRect/>
          </a:stretch>
        </p:blipFill>
        <p:spPr>
          <a:xfrm>
            <a:off x="717352" y="5866924"/>
            <a:ext cx="6508194" cy="1143000"/>
          </a:xfrm>
          <a:prstGeom prst="rect">
            <a:avLst/>
          </a:prstGeom>
        </p:spPr>
      </p:pic>
      <p:sp>
        <p:nvSpPr>
          <p:cNvPr id="12" name="Text 7"/>
          <p:cNvSpPr/>
          <p:nvPr/>
        </p:nvSpPr>
        <p:spPr>
          <a:xfrm>
            <a:off x="896660" y="6584275"/>
            <a:ext cx="3280886" cy="294203"/>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Real Hardware Implementation</a:t>
            </a:r>
            <a:endParaRPr lang="en-US" sz="1850" dirty="0"/>
          </a:p>
        </p:txBody>
      </p:sp>
      <p:sp>
        <p:nvSpPr>
          <p:cNvPr id="13" name="Text 8"/>
          <p:cNvSpPr/>
          <p:nvPr/>
        </p:nvSpPr>
        <p:spPr>
          <a:xfrm>
            <a:off x="896660" y="6985992"/>
            <a:ext cx="6149578" cy="573643"/>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Deploying EA-MST in actual sensor networks and SDN controllers for dynamic adaptation.</a:t>
            </a:r>
            <a:endParaRPr lang="en-US" sz="1400" dirty="0"/>
          </a:p>
        </p:txBody>
      </p:sp>
      <p:pic>
        <p:nvPicPr>
          <p:cNvPr id="14" name="Image 3" descr="preencoded.png"/>
          <p:cNvPicPr>
            <a:picLocks noChangeAspect="1"/>
          </p:cNvPicPr>
          <p:nvPr/>
        </p:nvPicPr>
        <p:blipFill>
          <a:blip r:embed="rId3"/>
          <a:stretch>
            <a:fillRect/>
          </a:stretch>
        </p:blipFill>
        <p:spPr>
          <a:xfrm>
            <a:off x="7404854" y="5597962"/>
            <a:ext cx="6508194" cy="1143000"/>
          </a:xfrm>
          <a:prstGeom prst="rect">
            <a:avLst/>
          </a:prstGeom>
        </p:spPr>
      </p:pic>
      <p:sp>
        <p:nvSpPr>
          <p:cNvPr id="15" name="Text 9"/>
          <p:cNvSpPr/>
          <p:nvPr/>
        </p:nvSpPr>
        <p:spPr>
          <a:xfrm>
            <a:off x="7584162" y="6315313"/>
            <a:ext cx="2364938" cy="294203"/>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Probabilistic Networks</a:t>
            </a:r>
            <a:endParaRPr lang="en-US" sz="1850" dirty="0"/>
          </a:p>
        </p:txBody>
      </p:sp>
      <p:sp>
        <p:nvSpPr>
          <p:cNvPr id="16" name="Text 10"/>
          <p:cNvSpPr/>
          <p:nvPr/>
        </p:nvSpPr>
        <p:spPr>
          <a:xfrm>
            <a:off x="7584162" y="6717030"/>
            <a:ext cx="6149578" cy="573643"/>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Extending the model to temporal and probabilistic networks for improved fault tolerance.</a:t>
            </a:r>
            <a:endParaRPr lang="en-US" sz="1400" dirty="0"/>
          </a:p>
        </p:txBody>
      </p:sp>
      <p:sp>
        <p:nvSpPr>
          <p:cNvPr id="17" name="Rectangle 16">
            <a:extLst>
              <a:ext uri="{FF2B5EF4-FFF2-40B4-BE49-F238E27FC236}">
                <a16:creationId xmlns:a16="http://schemas.microsoft.com/office/drawing/2014/main" id="{19023FE9-87E8-F7BD-4215-DF96948D2B97}"/>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C3EA396D-8E82-A8FA-304E-CB39F2FA75D8}"/>
              </a:ext>
            </a:extLst>
          </p:cNvPr>
          <p:cNvPicPr>
            <a:picLocks noChangeAspect="1"/>
          </p:cNvPicPr>
          <p:nvPr/>
        </p:nvPicPr>
        <p:blipFill>
          <a:blip r:embed="rId4"/>
          <a:stretch>
            <a:fillRect/>
          </a:stretch>
        </p:blipFill>
        <p:spPr>
          <a:xfrm>
            <a:off x="13572250" y="132347"/>
            <a:ext cx="697163" cy="11154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80190" y="1919645"/>
            <a:ext cx="6450330" cy="651272"/>
          </a:xfrm>
          <a:prstGeom prst="rect">
            <a:avLst/>
          </a:prstGeom>
          <a:noFill/>
          <a:ln/>
        </p:spPr>
        <p:txBody>
          <a:bodyPr wrap="none" lIns="0" tIns="0" rIns="0" bIns="0" rtlCol="0" anchor="t"/>
          <a:lstStyle/>
          <a:p>
            <a:pPr marL="0" indent="0" algn="l">
              <a:lnSpc>
                <a:spcPts val="5100"/>
              </a:lnSpc>
              <a:buNone/>
            </a:pPr>
            <a:r>
              <a:rPr lang="en-US" sz="4100" dirty="0">
                <a:solidFill>
                  <a:srgbClr val="020202"/>
                </a:solidFill>
                <a:latin typeface="PT Serif" pitchFamily="34" charset="0"/>
                <a:ea typeface="PT Serif" pitchFamily="34" charset="-122"/>
                <a:cs typeface="PT Serif" pitchFamily="34" charset="-120"/>
              </a:rPr>
              <a:t>Why Spanning Trees Matter</a:t>
            </a:r>
            <a:endParaRPr lang="en-US" sz="4100" dirty="0"/>
          </a:p>
        </p:txBody>
      </p:sp>
      <p:sp>
        <p:nvSpPr>
          <p:cNvPr id="4" name="Text 1"/>
          <p:cNvSpPr/>
          <p:nvPr/>
        </p:nvSpPr>
        <p:spPr>
          <a:xfrm>
            <a:off x="6280190" y="3066931"/>
            <a:ext cx="2604968" cy="325636"/>
          </a:xfrm>
          <a:prstGeom prst="rect">
            <a:avLst/>
          </a:prstGeom>
          <a:noFill/>
          <a:ln/>
        </p:spPr>
        <p:txBody>
          <a:bodyPr wrap="none" lIns="0" tIns="0" rIns="0" bIns="0" rtlCol="0" anchor="t"/>
          <a:lstStyle/>
          <a:p>
            <a:pPr marL="0" indent="0" algn="l">
              <a:lnSpc>
                <a:spcPts val="2550"/>
              </a:lnSpc>
              <a:buNone/>
            </a:pPr>
            <a:r>
              <a:rPr lang="en-US" sz="2050" dirty="0">
                <a:solidFill>
                  <a:srgbClr val="020202"/>
                </a:solidFill>
                <a:latin typeface="PT Serif" pitchFamily="34" charset="0"/>
                <a:ea typeface="PT Serif" pitchFamily="34" charset="-122"/>
                <a:cs typeface="PT Serif" pitchFamily="34" charset="-120"/>
              </a:rPr>
              <a:t>The Challenge</a:t>
            </a:r>
            <a:endParaRPr lang="en-US" sz="2050" dirty="0"/>
          </a:p>
        </p:txBody>
      </p:sp>
      <p:sp>
        <p:nvSpPr>
          <p:cNvPr id="5" name="Text 2"/>
          <p:cNvSpPr/>
          <p:nvPr/>
        </p:nvSpPr>
        <p:spPr>
          <a:xfrm>
            <a:off x="6280190" y="3590925"/>
            <a:ext cx="3536156" cy="2540318"/>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Modern infrastructure—power grids, telecommunications, transportation networks—demands efficient connectivity. Spanning tree algorithms solve a fundamental problem: connecting all nodes at minimum cost while ensuring reliability and sustainability.</a:t>
            </a:r>
            <a:endParaRPr lang="en-US" sz="1550" dirty="0"/>
          </a:p>
        </p:txBody>
      </p:sp>
      <p:sp>
        <p:nvSpPr>
          <p:cNvPr id="6" name="Text 3"/>
          <p:cNvSpPr/>
          <p:nvPr/>
        </p:nvSpPr>
        <p:spPr>
          <a:xfrm>
            <a:off x="10308074" y="3066931"/>
            <a:ext cx="2604968" cy="325636"/>
          </a:xfrm>
          <a:prstGeom prst="rect">
            <a:avLst/>
          </a:prstGeom>
          <a:noFill/>
          <a:ln/>
        </p:spPr>
        <p:txBody>
          <a:bodyPr wrap="none" lIns="0" tIns="0" rIns="0" bIns="0" rtlCol="0" anchor="t"/>
          <a:lstStyle/>
          <a:p>
            <a:pPr marL="0" indent="0" algn="l">
              <a:lnSpc>
                <a:spcPts val="2550"/>
              </a:lnSpc>
              <a:buNone/>
            </a:pPr>
            <a:r>
              <a:rPr lang="en-US" sz="2050" dirty="0">
                <a:solidFill>
                  <a:srgbClr val="020202"/>
                </a:solidFill>
                <a:latin typeface="PT Serif" pitchFamily="34" charset="0"/>
                <a:ea typeface="PT Serif" pitchFamily="34" charset="-122"/>
                <a:cs typeface="PT Serif" pitchFamily="34" charset="-120"/>
              </a:rPr>
              <a:t>Real-World Impact</a:t>
            </a:r>
            <a:endParaRPr lang="en-US" sz="2050" dirty="0"/>
          </a:p>
        </p:txBody>
      </p:sp>
      <p:sp>
        <p:nvSpPr>
          <p:cNvPr id="7" name="Text 4"/>
          <p:cNvSpPr/>
          <p:nvPr/>
        </p:nvSpPr>
        <p:spPr>
          <a:xfrm>
            <a:off x="10308074" y="3590925"/>
            <a:ext cx="3536156" cy="2540318"/>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Google's global fiber network uses optimized routing to reduce latency. India's power grid employs tree-based topologies to balance load and minimize energy loss. European transportation systems use graph algorithms for cost-effective logistics routes.</a:t>
            </a:r>
            <a:endParaRPr lang="en-US" sz="1550" dirty="0"/>
          </a:p>
        </p:txBody>
      </p:sp>
      <p:sp>
        <p:nvSpPr>
          <p:cNvPr id="8" name="Rectangle 7">
            <a:extLst>
              <a:ext uri="{FF2B5EF4-FFF2-40B4-BE49-F238E27FC236}">
                <a16:creationId xmlns:a16="http://schemas.microsoft.com/office/drawing/2014/main" id="{7F1EB811-43F3-606A-43F2-7ECEC2B46FB4}"/>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DD9BA917-19C7-F659-9CEA-FA8CF9CC0D4E}"/>
              </a:ext>
            </a:extLst>
          </p:cNvPr>
          <p:cNvPicPr>
            <a:picLocks noChangeAspect="1"/>
          </p:cNvPicPr>
          <p:nvPr/>
        </p:nvPicPr>
        <p:blipFill>
          <a:blip r:embed="rId3"/>
          <a:stretch>
            <a:fillRect/>
          </a:stretch>
        </p:blipFill>
        <p:spPr>
          <a:xfrm>
            <a:off x="13572250" y="132347"/>
            <a:ext cx="697163" cy="1115461"/>
          </a:xfrm>
          <a:prstGeom prst="rect">
            <a:avLst/>
          </a:prstGeom>
        </p:spPr>
      </p:pic>
      <p:pic>
        <p:nvPicPr>
          <p:cNvPr id="10" name="Picture 9">
            <a:extLst>
              <a:ext uri="{FF2B5EF4-FFF2-40B4-BE49-F238E27FC236}">
                <a16:creationId xmlns:a16="http://schemas.microsoft.com/office/drawing/2014/main" id="{09848B2D-7C63-162B-4700-BC35E776D11D}"/>
              </a:ext>
            </a:extLst>
          </p:cNvPr>
          <p:cNvPicPr>
            <a:picLocks noChangeAspect="1"/>
          </p:cNvPicPr>
          <p:nvPr/>
        </p:nvPicPr>
        <p:blipFill>
          <a:blip r:embed="rId4"/>
          <a:stretch>
            <a:fillRect/>
          </a:stretch>
        </p:blipFill>
        <p:spPr>
          <a:xfrm>
            <a:off x="382909" y="613937"/>
            <a:ext cx="5032200" cy="4247147"/>
          </a:xfrm>
          <a:prstGeom prst="rect">
            <a:avLst/>
          </a:prstGeom>
        </p:spPr>
      </p:pic>
      <p:pic>
        <p:nvPicPr>
          <p:cNvPr id="12" name="Picture 11">
            <a:extLst>
              <a:ext uri="{FF2B5EF4-FFF2-40B4-BE49-F238E27FC236}">
                <a16:creationId xmlns:a16="http://schemas.microsoft.com/office/drawing/2014/main" id="{1B20C589-1FB1-9035-F488-B68B67F14E40}"/>
              </a:ext>
            </a:extLst>
          </p:cNvPr>
          <p:cNvPicPr>
            <a:picLocks noChangeAspect="1"/>
          </p:cNvPicPr>
          <p:nvPr/>
        </p:nvPicPr>
        <p:blipFill>
          <a:blip r:embed="rId5"/>
          <a:stretch>
            <a:fillRect/>
          </a:stretch>
        </p:blipFill>
        <p:spPr>
          <a:xfrm>
            <a:off x="382909" y="5343580"/>
            <a:ext cx="2272083" cy="2272083"/>
          </a:xfrm>
          <a:prstGeom prst="rect">
            <a:avLst/>
          </a:prstGeom>
        </p:spPr>
      </p:pic>
      <p:pic>
        <p:nvPicPr>
          <p:cNvPr id="14" name="Picture 13">
            <a:extLst>
              <a:ext uri="{FF2B5EF4-FFF2-40B4-BE49-F238E27FC236}">
                <a16:creationId xmlns:a16="http://schemas.microsoft.com/office/drawing/2014/main" id="{800654C4-02F3-06A0-099E-4BD7E6880748}"/>
              </a:ext>
            </a:extLst>
          </p:cNvPr>
          <p:cNvPicPr>
            <a:picLocks noChangeAspect="1"/>
          </p:cNvPicPr>
          <p:nvPr/>
        </p:nvPicPr>
        <p:blipFill>
          <a:blip r:embed="rId6"/>
          <a:stretch>
            <a:fillRect/>
          </a:stretch>
        </p:blipFill>
        <p:spPr>
          <a:xfrm>
            <a:off x="3059825" y="5343580"/>
            <a:ext cx="1742343" cy="14416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09385" y="635317"/>
            <a:ext cx="5486400" cy="6958845"/>
          </a:xfrm>
          <a:prstGeom prst="rect">
            <a:avLst/>
          </a:prstGeom>
        </p:spPr>
      </p:pic>
      <p:sp>
        <p:nvSpPr>
          <p:cNvPr id="3" name="Text 0"/>
          <p:cNvSpPr/>
          <p:nvPr/>
        </p:nvSpPr>
        <p:spPr>
          <a:xfrm>
            <a:off x="6203871" y="635318"/>
            <a:ext cx="7709059" cy="1177052"/>
          </a:xfrm>
          <a:prstGeom prst="rect">
            <a:avLst/>
          </a:prstGeom>
          <a:noFill/>
          <a:ln/>
        </p:spPr>
        <p:txBody>
          <a:bodyPr wrap="square" lIns="0" tIns="0" rIns="0" bIns="0" rtlCol="0" anchor="t"/>
          <a:lstStyle/>
          <a:p>
            <a:pPr marL="0" indent="0" algn="l">
              <a:lnSpc>
                <a:spcPts val="4600"/>
              </a:lnSpc>
              <a:buNone/>
            </a:pPr>
            <a:r>
              <a:rPr lang="en-US" sz="3700" dirty="0">
                <a:solidFill>
                  <a:srgbClr val="020202"/>
                </a:solidFill>
                <a:latin typeface="PT Serif" pitchFamily="34" charset="0"/>
                <a:ea typeface="PT Serif" pitchFamily="34" charset="-122"/>
                <a:cs typeface="PT Serif" pitchFamily="34" charset="-120"/>
              </a:rPr>
              <a:t>Historical Evolution of MST Research</a:t>
            </a:r>
            <a:endParaRPr lang="en-US" sz="3700" dirty="0"/>
          </a:p>
        </p:txBody>
      </p:sp>
      <p:sp>
        <p:nvSpPr>
          <p:cNvPr id="5" name="Shape 2"/>
          <p:cNvSpPr/>
          <p:nvPr/>
        </p:nvSpPr>
        <p:spPr>
          <a:xfrm>
            <a:off x="6584454" y="2271593"/>
            <a:ext cx="538043" cy="22860"/>
          </a:xfrm>
          <a:prstGeom prst="roundRect">
            <a:avLst>
              <a:gd name="adj" fmla="val 117700"/>
            </a:avLst>
          </a:prstGeom>
          <a:solidFill>
            <a:srgbClr val="D8D4D4"/>
          </a:solidFill>
          <a:ln/>
        </p:spPr>
      </p:sp>
      <p:sp>
        <p:nvSpPr>
          <p:cNvPr id="7" name="Text 4"/>
          <p:cNvSpPr/>
          <p:nvPr/>
        </p:nvSpPr>
        <p:spPr>
          <a:xfrm>
            <a:off x="6264295" y="2106454"/>
            <a:ext cx="282416" cy="353139"/>
          </a:xfrm>
          <a:prstGeom prst="rect">
            <a:avLst/>
          </a:prstGeom>
          <a:noFill/>
          <a:ln/>
        </p:spPr>
        <p:txBody>
          <a:bodyPr wrap="none" lIns="0" tIns="0" rIns="0" bIns="0" rtlCol="0" anchor="t"/>
          <a:lstStyle/>
          <a:p>
            <a:pPr marL="0" indent="0" algn="ctr">
              <a:lnSpc>
                <a:spcPts val="2200"/>
              </a:lnSpc>
              <a:buNone/>
            </a:pPr>
            <a:r>
              <a:rPr lang="en-US" sz="2200" dirty="0">
                <a:solidFill>
                  <a:srgbClr val="383838"/>
                </a:solidFill>
                <a:latin typeface="PT Serif" pitchFamily="34" charset="0"/>
                <a:ea typeface="PT Serif" pitchFamily="34" charset="-122"/>
                <a:cs typeface="PT Serif" pitchFamily="34" charset="-120"/>
              </a:rPr>
              <a:t>1</a:t>
            </a:r>
            <a:endParaRPr lang="en-US" sz="2200" dirty="0"/>
          </a:p>
        </p:txBody>
      </p:sp>
      <p:sp>
        <p:nvSpPr>
          <p:cNvPr id="8" name="Text 5"/>
          <p:cNvSpPr/>
          <p:nvPr/>
        </p:nvSpPr>
        <p:spPr>
          <a:xfrm>
            <a:off x="7302460" y="2142887"/>
            <a:ext cx="2716887" cy="294203"/>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1926: Borůvka's Discovery</a:t>
            </a:r>
            <a:endParaRPr lang="en-US" sz="1850" dirty="0"/>
          </a:p>
        </p:txBody>
      </p:sp>
      <p:sp>
        <p:nvSpPr>
          <p:cNvPr id="9" name="Text 6"/>
          <p:cNvSpPr/>
          <p:nvPr/>
        </p:nvSpPr>
        <p:spPr>
          <a:xfrm>
            <a:off x="7302460" y="2544604"/>
            <a:ext cx="6610469" cy="861179"/>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Czech mathematician Otakar Borůvka introduces the first MST algorithm to minimize electrical wiring costs for power stations, marking the birth of combinatorial optimization.</a:t>
            </a:r>
            <a:endParaRPr lang="en-US" sz="1400" dirty="0"/>
          </a:p>
        </p:txBody>
      </p:sp>
      <p:sp>
        <p:nvSpPr>
          <p:cNvPr id="10" name="Shape 7"/>
          <p:cNvSpPr/>
          <p:nvPr/>
        </p:nvSpPr>
        <p:spPr>
          <a:xfrm>
            <a:off x="6584454" y="3954780"/>
            <a:ext cx="538043" cy="22860"/>
          </a:xfrm>
          <a:prstGeom prst="roundRect">
            <a:avLst>
              <a:gd name="adj" fmla="val 117700"/>
            </a:avLst>
          </a:prstGeom>
          <a:solidFill>
            <a:srgbClr val="D8D4D4"/>
          </a:solidFill>
          <a:ln/>
        </p:spPr>
      </p:sp>
      <p:sp>
        <p:nvSpPr>
          <p:cNvPr id="12" name="Text 9"/>
          <p:cNvSpPr/>
          <p:nvPr/>
        </p:nvSpPr>
        <p:spPr>
          <a:xfrm>
            <a:off x="6264295" y="3789640"/>
            <a:ext cx="282416" cy="353139"/>
          </a:xfrm>
          <a:prstGeom prst="rect">
            <a:avLst/>
          </a:prstGeom>
          <a:noFill/>
          <a:ln/>
        </p:spPr>
        <p:txBody>
          <a:bodyPr wrap="none" lIns="0" tIns="0" rIns="0" bIns="0" rtlCol="0" anchor="t"/>
          <a:lstStyle/>
          <a:p>
            <a:pPr marL="0" indent="0" algn="ctr">
              <a:lnSpc>
                <a:spcPts val="2200"/>
              </a:lnSpc>
              <a:buNone/>
            </a:pPr>
            <a:r>
              <a:rPr lang="en-US" sz="2200" dirty="0">
                <a:solidFill>
                  <a:srgbClr val="383838"/>
                </a:solidFill>
                <a:latin typeface="PT Serif" pitchFamily="34" charset="0"/>
                <a:ea typeface="PT Serif" pitchFamily="34" charset="-122"/>
                <a:cs typeface="PT Serif" pitchFamily="34" charset="-120"/>
              </a:rPr>
              <a:t>2</a:t>
            </a:r>
            <a:endParaRPr lang="en-US" sz="2200" dirty="0"/>
          </a:p>
        </p:txBody>
      </p:sp>
      <p:sp>
        <p:nvSpPr>
          <p:cNvPr id="13" name="Text 10"/>
          <p:cNvSpPr/>
          <p:nvPr/>
        </p:nvSpPr>
        <p:spPr>
          <a:xfrm>
            <a:off x="7302460" y="3826073"/>
            <a:ext cx="2700933" cy="294203"/>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1956: Kruskal's Algorithm</a:t>
            </a:r>
            <a:endParaRPr lang="en-US" sz="1850" dirty="0"/>
          </a:p>
        </p:txBody>
      </p:sp>
      <p:sp>
        <p:nvSpPr>
          <p:cNvPr id="14" name="Text 11"/>
          <p:cNvSpPr/>
          <p:nvPr/>
        </p:nvSpPr>
        <p:spPr>
          <a:xfrm>
            <a:off x="7302460" y="4227790"/>
            <a:ext cx="6610469" cy="574119"/>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Joseph Kruskal proposes a greedy edge-based approach, reducing computational complexity and improving practical applicability.</a:t>
            </a:r>
            <a:endParaRPr lang="en-US" sz="1400" dirty="0"/>
          </a:p>
        </p:txBody>
      </p:sp>
      <p:sp>
        <p:nvSpPr>
          <p:cNvPr id="15" name="Shape 12"/>
          <p:cNvSpPr/>
          <p:nvPr/>
        </p:nvSpPr>
        <p:spPr>
          <a:xfrm>
            <a:off x="6584454" y="5350907"/>
            <a:ext cx="538043" cy="22860"/>
          </a:xfrm>
          <a:prstGeom prst="roundRect">
            <a:avLst>
              <a:gd name="adj" fmla="val 117700"/>
            </a:avLst>
          </a:prstGeom>
          <a:solidFill>
            <a:srgbClr val="D8D4D4"/>
          </a:solidFill>
          <a:ln/>
        </p:spPr>
      </p:sp>
      <p:sp>
        <p:nvSpPr>
          <p:cNvPr id="17" name="Text 14"/>
          <p:cNvSpPr/>
          <p:nvPr/>
        </p:nvSpPr>
        <p:spPr>
          <a:xfrm>
            <a:off x="6203871" y="5263464"/>
            <a:ext cx="282416" cy="353139"/>
          </a:xfrm>
          <a:prstGeom prst="rect">
            <a:avLst/>
          </a:prstGeom>
          <a:noFill/>
          <a:ln/>
        </p:spPr>
        <p:txBody>
          <a:bodyPr wrap="none" lIns="0" tIns="0" rIns="0" bIns="0" rtlCol="0" anchor="t"/>
          <a:lstStyle/>
          <a:p>
            <a:pPr marL="0" indent="0" algn="ctr">
              <a:lnSpc>
                <a:spcPts val="2200"/>
              </a:lnSpc>
              <a:buNone/>
            </a:pPr>
            <a:r>
              <a:rPr lang="en-US" sz="2200" dirty="0">
                <a:solidFill>
                  <a:srgbClr val="383838"/>
                </a:solidFill>
                <a:latin typeface="PT Serif" pitchFamily="34" charset="0"/>
                <a:ea typeface="PT Serif" pitchFamily="34" charset="-122"/>
                <a:cs typeface="PT Serif" pitchFamily="34" charset="-120"/>
              </a:rPr>
              <a:t>3</a:t>
            </a:r>
            <a:endParaRPr lang="en-US" sz="2200" dirty="0"/>
          </a:p>
        </p:txBody>
      </p:sp>
      <p:sp>
        <p:nvSpPr>
          <p:cNvPr id="18" name="Text 15"/>
          <p:cNvSpPr/>
          <p:nvPr/>
        </p:nvSpPr>
        <p:spPr>
          <a:xfrm>
            <a:off x="7302460" y="5222200"/>
            <a:ext cx="2414826" cy="294203"/>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1957: Prim's Algorithm</a:t>
            </a:r>
            <a:endParaRPr lang="en-US" sz="1850" dirty="0"/>
          </a:p>
        </p:txBody>
      </p:sp>
      <p:sp>
        <p:nvSpPr>
          <p:cNvPr id="19" name="Text 16"/>
          <p:cNvSpPr/>
          <p:nvPr/>
        </p:nvSpPr>
        <p:spPr>
          <a:xfrm>
            <a:off x="7302460" y="5623917"/>
            <a:ext cx="6610469" cy="574119"/>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Robert Prim independently develops a vertex-based greedy method, optimizing performance for dense graphs.</a:t>
            </a:r>
            <a:endParaRPr lang="en-US" sz="1400" dirty="0"/>
          </a:p>
        </p:txBody>
      </p:sp>
      <p:sp>
        <p:nvSpPr>
          <p:cNvPr id="20" name="Shape 17"/>
          <p:cNvSpPr/>
          <p:nvPr/>
        </p:nvSpPr>
        <p:spPr>
          <a:xfrm>
            <a:off x="6584454" y="6747034"/>
            <a:ext cx="538043" cy="22860"/>
          </a:xfrm>
          <a:prstGeom prst="roundRect">
            <a:avLst>
              <a:gd name="adj" fmla="val 117700"/>
            </a:avLst>
          </a:prstGeom>
          <a:solidFill>
            <a:srgbClr val="D8D4D4"/>
          </a:solidFill>
          <a:ln/>
        </p:spPr>
      </p:sp>
      <p:sp>
        <p:nvSpPr>
          <p:cNvPr id="22" name="Text 19"/>
          <p:cNvSpPr/>
          <p:nvPr/>
        </p:nvSpPr>
        <p:spPr>
          <a:xfrm>
            <a:off x="6263283" y="6667261"/>
            <a:ext cx="282416" cy="353139"/>
          </a:xfrm>
          <a:prstGeom prst="rect">
            <a:avLst/>
          </a:prstGeom>
          <a:noFill/>
          <a:ln/>
        </p:spPr>
        <p:txBody>
          <a:bodyPr wrap="none" lIns="0" tIns="0" rIns="0" bIns="0" rtlCol="0" anchor="t"/>
          <a:lstStyle/>
          <a:p>
            <a:pPr marL="0" indent="0" algn="ctr">
              <a:lnSpc>
                <a:spcPts val="2200"/>
              </a:lnSpc>
              <a:buNone/>
            </a:pPr>
            <a:r>
              <a:rPr lang="en-US" sz="2200" dirty="0">
                <a:solidFill>
                  <a:srgbClr val="383838"/>
                </a:solidFill>
                <a:latin typeface="PT Serif" pitchFamily="34" charset="0"/>
                <a:ea typeface="PT Serif" pitchFamily="34" charset="-122"/>
                <a:cs typeface="PT Serif" pitchFamily="34" charset="-120"/>
              </a:rPr>
              <a:t>4</a:t>
            </a:r>
            <a:endParaRPr lang="en-US" sz="2200" dirty="0"/>
          </a:p>
        </p:txBody>
      </p:sp>
      <p:sp>
        <p:nvSpPr>
          <p:cNvPr id="23" name="Text 20"/>
          <p:cNvSpPr/>
          <p:nvPr/>
        </p:nvSpPr>
        <p:spPr>
          <a:xfrm>
            <a:off x="7302460" y="6618327"/>
            <a:ext cx="2354223" cy="294203"/>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1983: GHS Algorithm</a:t>
            </a:r>
            <a:endParaRPr lang="en-US" sz="1850" dirty="0"/>
          </a:p>
        </p:txBody>
      </p:sp>
      <p:sp>
        <p:nvSpPr>
          <p:cNvPr id="24" name="Text 21"/>
          <p:cNvSpPr/>
          <p:nvPr/>
        </p:nvSpPr>
        <p:spPr>
          <a:xfrm>
            <a:off x="7302460" y="7020044"/>
            <a:ext cx="6610469" cy="574119"/>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Gallager, Humblet, and Spira introduce distributed MST computation for asynchronous networks, enabling real-time infrastructure systems.</a:t>
            </a:r>
            <a:endParaRPr lang="en-US" sz="1400" dirty="0"/>
          </a:p>
        </p:txBody>
      </p:sp>
      <p:sp>
        <p:nvSpPr>
          <p:cNvPr id="25" name="Rectangle 24">
            <a:extLst>
              <a:ext uri="{FF2B5EF4-FFF2-40B4-BE49-F238E27FC236}">
                <a16:creationId xmlns:a16="http://schemas.microsoft.com/office/drawing/2014/main" id="{63156804-1FAC-4C7B-A5FF-A0CF01E5465C}"/>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787422EA-BD25-1870-B85C-6DDDEF415157}"/>
              </a:ext>
            </a:extLst>
          </p:cNvPr>
          <p:cNvPicPr>
            <a:picLocks noChangeAspect="1"/>
          </p:cNvPicPr>
          <p:nvPr/>
        </p:nvPicPr>
        <p:blipFill>
          <a:blip r:embed="rId4"/>
          <a:stretch>
            <a:fillRect/>
          </a:stretch>
        </p:blipFill>
        <p:spPr>
          <a:xfrm>
            <a:off x="13572250" y="132347"/>
            <a:ext cx="697163" cy="11154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82239" y="1419726"/>
            <a:ext cx="5197642" cy="5945028"/>
          </a:xfrm>
          <a:prstGeom prst="rect">
            <a:avLst/>
          </a:prstGeom>
        </p:spPr>
      </p:pic>
      <p:sp>
        <p:nvSpPr>
          <p:cNvPr id="3" name="Text 0"/>
          <p:cNvSpPr/>
          <p:nvPr/>
        </p:nvSpPr>
        <p:spPr>
          <a:xfrm>
            <a:off x="724495" y="498038"/>
            <a:ext cx="7695009" cy="1188720"/>
          </a:xfrm>
          <a:prstGeom prst="rect">
            <a:avLst/>
          </a:prstGeom>
          <a:noFill/>
          <a:ln/>
        </p:spPr>
        <p:txBody>
          <a:bodyPr wrap="square" lIns="0" tIns="0" rIns="0" bIns="0" rtlCol="0" anchor="t"/>
          <a:lstStyle/>
          <a:p>
            <a:pPr marL="0" indent="0" algn="l">
              <a:lnSpc>
                <a:spcPts val="4650"/>
              </a:lnSpc>
              <a:buNone/>
            </a:pPr>
            <a:r>
              <a:rPr lang="en-US" sz="3700" dirty="0">
                <a:solidFill>
                  <a:srgbClr val="020202"/>
                </a:solidFill>
                <a:latin typeface="PT Serif" pitchFamily="34" charset="0"/>
                <a:ea typeface="PT Serif" pitchFamily="34" charset="-122"/>
                <a:cs typeface="PT Serif" pitchFamily="34" charset="-120"/>
              </a:rPr>
              <a:t>Three Classical Centralized Algorithms</a:t>
            </a:r>
            <a:endParaRPr lang="en-US" sz="3700" dirty="0"/>
          </a:p>
        </p:txBody>
      </p:sp>
      <p:sp>
        <p:nvSpPr>
          <p:cNvPr id="4" name="Shape 1"/>
          <p:cNvSpPr/>
          <p:nvPr/>
        </p:nvSpPr>
        <p:spPr>
          <a:xfrm>
            <a:off x="724495" y="1958459"/>
            <a:ext cx="3756898" cy="3230523"/>
          </a:xfrm>
          <a:prstGeom prst="roundRect">
            <a:avLst>
              <a:gd name="adj" fmla="val 841"/>
            </a:avLst>
          </a:prstGeom>
          <a:solidFill>
            <a:srgbClr val="F2EEEE"/>
          </a:solidFill>
          <a:ln/>
        </p:spPr>
      </p:sp>
      <p:sp>
        <p:nvSpPr>
          <p:cNvPr id="5" name="Shape 2"/>
          <p:cNvSpPr/>
          <p:nvPr/>
        </p:nvSpPr>
        <p:spPr>
          <a:xfrm>
            <a:off x="905589" y="2139553"/>
            <a:ext cx="543401" cy="543401"/>
          </a:xfrm>
          <a:prstGeom prst="roundRect">
            <a:avLst>
              <a:gd name="adj" fmla="val 16825669"/>
            </a:avLst>
          </a:prstGeom>
          <a:solidFill>
            <a:srgbClr val="9D0A0A"/>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013" y="2288977"/>
            <a:ext cx="244435" cy="244435"/>
          </a:xfrm>
          <a:prstGeom prst="rect">
            <a:avLst/>
          </a:prstGeom>
        </p:spPr>
      </p:pic>
      <p:sp>
        <p:nvSpPr>
          <p:cNvPr id="7" name="Text 3"/>
          <p:cNvSpPr/>
          <p:nvPr/>
        </p:nvSpPr>
        <p:spPr>
          <a:xfrm>
            <a:off x="905589" y="2864048"/>
            <a:ext cx="2377321" cy="297180"/>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Borůvka's Algorithm</a:t>
            </a:r>
            <a:endParaRPr lang="en-US" sz="1850" dirty="0"/>
          </a:p>
        </p:txBody>
      </p:sp>
      <p:sp>
        <p:nvSpPr>
          <p:cNvPr id="8" name="Text 4"/>
          <p:cNvSpPr/>
          <p:nvPr/>
        </p:nvSpPr>
        <p:spPr>
          <a:xfrm>
            <a:off x="905589" y="3269813"/>
            <a:ext cx="3394710" cy="1738074"/>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Component-based approach where each component selects its minimum outgoing edge. Components merge iteratively until one remains. Time complexity: O(E log V). Ideal for parallel systems.</a:t>
            </a:r>
            <a:endParaRPr lang="en-US" sz="1400" dirty="0"/>
          </a:p>
        </p:txBody>
      </p:sp>
      <p:sp>
        <p:nvSpPr>
          <p:cNvPr id="9" name="Shape 5"/>
          <p:cNvSpPr/>
          <p:nvPr/>
        </p:nvSpPr>
        <p:spPr>
          <a:xfrm>
            <a:off x="4662488" y="1958459"/>
            <a:ext cx="3757017" cy="3230523"/>
          </a:xfrm>
          <a:prstGeom prst="roundRect">
            <a:avLst>
              <a:gd name="adj" fmla="val 841"/>
            </a:avLst>
          </a:prstGeom>
          <a:solidFill>
            <a:srgbClr val="F2EEEE"/>
          </a:solidFill>
          <a:ln/>
        </p:spPr>
      </p:sp>
      <p:sp>
        <p:nvSpPr>
          <p:cNvPr id="10" name="Shape 6"/>
          <p:cNvSpPr/>
          <p:nvPr/>
        </p:nvSpPr>
        <p:spPr>
          <a:xfrm>
            <a:off x="4843582" y="2139553"/>
            <a:ext cx="543401" cy="543401"/>
          </a:xfrm>
          <a:prstGeom prst="roundRect">
            <a:avLst>
              <a:gd name="adj" fmla="val 16825669"/>
            </a:avLst>
          </a:prstGeom>
          <a:solidFill>
            <a:srgbClr val="9D0A0A"/>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3005" y="2288977"/>
            <a:ext cx="244435" cy="244435"/>
          </a:xfrm>
          <a:prstGeom prst="rect">
            <a:avLst/>
          </a:prstGeom>
        </p:spPr>
      </p:pic>
      <p:sp>
        <p:nvSpPr>
          <p:cNvPr id="12" name="Text 7"/>
          <p:cNvSpPr/>
          <p:nvPr/>
        </p:nvSpPr>
        <p:spPr>
          <a:xfrm>
            <a:off x="4843582" y="2864048"/>
            <a:ext cx="2377321" cy="297180"/>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Kruskal's Algorithm</a:t>
            </a:r>
            <a:endParaRPr lang="en-US" sz="1850" dirty="0"/>
          </a:p>
        </p:txBody>
      </p:sp>
      <p:sp>
        <p:nvSpPr>
          <p:cNvPr id="13" name="Text 8"/>
          <p:cNvSpPr/>
          <p:nvPr/>
        </p:nvSpPr>
        <p:spPr>
          <a:xfrm>
            <a:off x="4843582" y="3269813"/>
            <a:ext cx="3394829" cy="1738074"/>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Global greedy strategy: sort all edges by weight, then add edges without creating cycles using Union-Find. Time complexity: O(E log E). Performs exceptionally well on sparse graphs like road networks.</a:t>
            </a:r>
            <a:endParaRPr lang="en-US" sz="1400" dirty="0"/>
          </a:p>
        </p:txBody>
      </p:sp>
      <p:sp>
        <p:nvSpPr>
          <p:cNvPr id="14" name="Shape 9"/>
          <p:cNvSpPr/>
          <p:nvPr/>
        </p:nvSpPr>
        <p:spPr>
          <a:xfrm>
            <a:off x="724495" y="5370076"/>
            <a:ext cx="7695009" cy="2361486"/>
          </a:xfrm>
          <a:prstGeom prst="roundRect">
            <a:avLst>
              <a:gd name="adj" fmla="val 1151"/>
            </a:avLst>
          </a:prstGeom>
          <a:solidFill>
            <a:srgbClr val="F2EEEE"/>
          </a:solidFill>
          <a:ln/>
        </p:spPr>
      </p:sp>
      <p:sp>
        <p:nvSpPr>
          <p:cNvPr id="15" name="Shape 10"/>
          <p:cNvSpPr/>
          <p:nvPr/>
        </p:nvSpPr>
        <p:spPr>
          <a:xfrm>
            <a:off x="905589" y="5551170"/>
            <a:ext cx="543401" cy="543401"/>
          </a:xfrm>
          <a:prstGeom prst="roundRect">
            <a:avLst>
              <a:gd name="adj" fmla="val 16825669"/>
            </a:avLst>
          </a:prstGeom>
          <a:solidFill>
            <a:srgbClr val="9D0A0A"/>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5013" y="5700593"/>
            <a:ext cx="244435" cy="244435"/>
          </a:xfrm>
          <a:prstGeom prst="rect">
            <a:avLst/>
          </a:prstGeom>
        </p:spPr>
      </p:pic>
      <p:sp>
        <p:nvSpPr>
          <p:cNvPr id="17" name="Text 11"/>
          <p:cNvSpPr/>
          <p:nvPr/>
        </p:nvSpPr>
        <p:spPr>
          <a:xfrm>
            <a:off x="905589" y="6275665"/>
            <a:ext cx="2377321" cy="297180"/>
          </a:xfrm>
          <a:prstGeom prst="rect">
            <a:avLst/>
          </a:prstGeom>
          <a:noFill/>
          <a:ln/>
        </p:spPr>
        <p:txBody>
          <a:bodyPr wrap="none" lIns="0" tIns="0" rIns="0" bIns="0" rtlCol="0" anchor="t"/>
          <a:lstStyle/>
          <a:p>
            <a:pPr marL="0" indent="0" algn="l">
              <a:lnSpc>
                <a:spcPts val="2300"/>
              </a:lnSpc>
              <a:buNone/>
            </a:pPr>
            <a:r>
              <a:rPr lang="en-US" sz="1850" dirty="0">
                <a:solidFill>
                  <a:srgbClr val="383838"/>
                </a:solidFill>
                <a:latin typeface="PT Serif" pitchFamily="34" charset="0"/>
                <a:ea typeface="PT Serif" pitchFamily="34" charset="-122"/>
                <a:cs typeface="PT Serif" pitchFamily="34" charset="-120"/>
              </a:rPr>
              <a:t>Prim's Algorithm</a:t>
            </a:r>
            <a:endParaRPr lang="en-US" sz="1850" dirty="0"/>
          </a:p>
        </p:txBody>
      </p:sp>
      <p:sp>
        <p:nvSpPr>
          <p:cNvPr id="18" name="Text 12"/>
          <p:cNvSpPr/>
          <p:nvPr/>
        </p:nvSpPr>
        <p:spPr>
          <a:xfrm>
            <a:off x="905589" y="6681430"/>
            <a:ext cx="7332821" cy="869037"/>
          </a:xfrm>
          <a:prstGeom prst="rect">
            <a:avLst/>
          </a:prstGeom>
          <a:noFill/>
          <a:ln/>
        </p:spPr>
        <p:txBody>
          <a:bodyPr wrap="square" lIns="0" tIns="0" rIns="0" bIns="0" rtlCol="0" anchor="t"/>
          <a:lstStyle/>
          <a:p>
            <a:pPr marL="0" indent="0" algn="l">
              <a:lnSpc>
                <a:spcPts val="2250"/>
              </a:lnSpc>
              <a:buNone/>
            </a:pPr>
            <a:r>
              <a:rPr lang="en-US" sz="1400" dirty="0">
                <a:solidFill>
                  <a:srgbClr val="383838"/>
                </a:solidFill>
                <a:latin typeface="DM Sans" pitchFamily="34" charset="0"/>
                <a:ea typeface="DM Sans" pitchFamily="34" charset="-122"/>
                <a:cs typeface="DM Sans" pitchFamily="34" charset="-120"/>
              </a:rPr>
              <a:t>Vertex-based approach starting from an arbitrary node, repeatedly adding the smallest-weight edge connecting the tree to outside vertices. With Fibonacci heap: O(E + V log V). Optimal for dense graphs.</a:t>
            </a:r>
            <a:endParaRPr lang="en-US" sz="1400" dirty="0"/>
          </a:p>
        </p:txBody>
      </p:sp>
      <p:pic>
        <p:nvPicPr>
          <p:cNvPr id="19" name="Picture 18">
            <a:extLst>
              <a:ext uri="{FF2B5EF4-FFF2-40B4-BE49-F238E27FC236}">
                <a16:creationId xmlns:a16="http://schemas.microsoft.com/office/drawing/2014/main" id="{70429103-3469-56BA-A081-89A7298E1ABB}"/>
              </a:ext>
            </a:extLst>
          </p:cNvPr>
          <p:cNvPicPr>
            <a:picLocks noChangeAspect="1"/>
          </p:cNvPicPr>
          <p:nvPr/>
        </p:nvPicPr>
        <p:blipFill>
          <a:blip r:embed="rId10"/>
          <a:stretch>
            <a:fillRect/>
          </a:stretch>
        </p:blipFill>
        <p:spPr>
          <a:xfrm>
            <a:off x="13731300" y="108857"/>
            <a:ext cx="697163" cy="1115461"/>
          </a:xfrm>
          <a:prstGeom prst="rect">
            <a:avLst/>
          </a:prstGeom>
        </p:spPr>
      </p:pic>
      <p:sp>
        <p:nvSpPr>
          <p:cNvPr id="20" name="Rectangle 19">
            <a:extLst>
              <a:ext uri="{FF2B5EF4-FFF2-40B4-BE49-F238E27FC236}">
                <a16:creationId xmlns:a16="http://schemas.microsoft.com/office/drawing/2014/main" id="{469D412E-4C98-FD29-02CF-168BA38F00C9}"/>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3816548"/>
            <a:ext cx="11309978" cy="651272"/>
          </a:xfrm>
          <a:prstGeom prst="rect">
            <a:avLst/>
          </a:prstGeom>
          <a:noFill/>
          <a:ln/>
        </p:spPr>
        <p:txBody>
          <a:bodyPr wrap="none" lIns="0" tIns="0" rIns="0" bIns="0" rtlCol="0" anchor="t"/>
          <a:lstStyle/>
          <a:p>
            <a:pPr marL="0" indent="0" algn="l">
              <a:lnSpc>
                <a:spcPts val="5100"/>
              </a:lnSpc>
              <a:buNone/>
            </a:pPr>
            <a:endParaRPr lang="en-US" sz="4100" dirty="0"/>
          </a:p>
        </p:txBody>
      </p:sp>
      <p:sp>
        <p:nvSpPr>
          <p:cNvPr id="4" name="Text 1"/>
          <p:cNvSpPr/>
          <p:nvPr/>
        </p:nvSpPr>
        <p:spPr>
          <a:xfrm>
            <a:off x="793790" y="4765477"/>
            <a:ext cx="13042821" cy="95261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5" name="Text 2"/>
          <p:cNvSpPr/>
          <p:nvPr/>
        </p:nvSpPr>
        <p:spPr>
          <a:xfrm>
            <a:off x="793790" y="5941338"/>
            <a:ext cx="13042821" cy="95261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6" name="Rectangle 5">
            <a:extLst>
              <a:ext uri="{FF2B5EF4-FFF2-40B4-BE49-F238E27FC236}">
                <a16:creationId xmlns:a16="http://schemas.microsoft.com/office/drawing/2014/main" id="{3B53E15F-8C11-6993-72D1-729DDAB0DFE5}"/>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49DA164C-A320-CB5E-3C3E-49AD12F064E1}"/>
              </a:ext>
            </a:extLst>
          </p:cNvPr>
          <p:cNvPicPr>
            <a:picLocks noChangeAspect="1"/>
          </p:cNvPicPr>
          <p:nvPr/>
        </p:nvPicPr>
        <p:blipFill>
          <a:blip r:embed="rId3"/>
          <a:stretch>
            <a:fillRect/>
          </a:stretch>
        </p:blipFill>
        <p:spPr>
          <a:xfrm>
            <a:off x="13572250" y="132347"/>
            <a:ext cx="697163" cy="1115461"/>
          </a:xfrm>
          <a:prstGeom prst="rect">
            <a:avLst/>
          </a:prstGeom>
        </p:spPr>
      </p:pic>
      <p:sp>
        <p:nvSpPr>
          <p:cNvPr id="8" name="TextBox 7">
            <a:extLst>
              <a:ext uri="{FF2B5EF4-FFF2-40B4-BE49-F238E27FC236}">
                <a16:creationId xmlns:a16="http://schemas.microsoft.com/office/drawing/2014/main" id="{DFF2FF52-6FA0-1D77-B009-DA1FC7ADF1CC}"/>
              </a:ext>
            </a:extLst>
          </p:cNvPr>
          <p:cNvSpPr txBox="1"/>
          <p:nvPr/>
        </p:nvSpPr>
        <p:spPr>
          <a:xfrm>
            <a:off x="793789" y="505410"/>
            <a:ext cx="9914316" cy="584775"/>
          </a:xfrm>
          <a:prstGeom prst="rect">
            <a:avLst/>
          </a:prstGeom>
          <a:noFill/>
        </p:spPr>
        <p:txBody>
          <a:bodyPr wrap="square" rtlCol="0">
            <a:spAutoFit/>
          </a:bodyPr>
          <a:lstStyle/>
          <a:p>
            <a:r>
              <a:rPr lang="en-US" sz="3200" dirty="0">
                <a:solidFill>
                  <a:srgbClr val="020202"/>
                </a:solidFill>
                <a:latin typeface="PT Serif" pitchFamily="34" charset="0"/>
                <a:ea typeface="PT Serif" pitchFamily="34" charset="-122"/>
                <a:cs typeface="PT Serif" pitchFamily="34" charset="-120"/>
              </a:rPr>
              <a:t>Distributed</a:t>
            </a:r>
            <a:r>
              <a:rPr lang="en-US" sz="3200" b="1" dirty="0">
                <a:solidFill>
                  <a:srgbClr val="020202"/>
                </a:solidFill>
                <a:latin typeface="PT Serif" pitchFamily="34" charset="0"/>
                <a:ea typeface="PT Serif" pitchFamily="34" charset="-122"/>
                <a:cs typeface="PT Serif" pitchFamily="34" charset="-120"/>
              </a:rPr>
              <a:t> </a:t>
            </a:r>
            <a:r>
              <a:rPr lang="en-US" sz="3200" dirty="0">
                <a:solidFill>
                  <a:srgbClr val="020202"/>
                </a:solidFill>
                <a:latin typeface="PT Serif" pitchFamily="34" charset="0"/>
                <a:ea typeface="PT Serif" pitchFamily="34" charset="-122"/>
                <a:cs typeface="PT Serif" pitchFamily="34" charset="-120"/>
              </a:rPr>
              <a:t>and Protocol-Level Implementations</a:t>
            </a:r>
            <a:endParaRPr lang="en-US" sz="3200" dirty="0"/>
          </a:p>
        </p:txBody>
      </p:sp>
      <p:sp>
        <p:nvSpPr>
          <p:cNvPr id="9" name="TextBox 8">
            <a:extLst>
              <a:ext uri="{FF2B5EF4-FFF2-40B4-BE49-F238E27FC236}">
                <a16:creationId xmlns:a16="http://schemas.microsoft.com/office/drawing/2014/main" id="{6F121615-2E67-554F-5A6D-F7B667996A54}"/>
              </a:ext>
            </a:extLst>
          </p:cNvPr>
          <p:cNvSpPr txBox="1"/>
          <p:nvPr/>
        </p:nvSpPr>
        <p:spPr>
          <a:xfrm>
            <a:off x="8277726" y="1477181"/>
            <a:ext cx="4860758" cy="3139321"/>
          </a:xfrm>
          <a:prstGeom prst="rect">
            <a:avLst/>
          </a:prstGeom>
          <a:noFill/>
        </p:spPr>
        <p:txBody>
          <a:bodyPr wrap="square" rtlCol="0">
            <a:spAutoFit/>
          </a:bodyPr>
          <a:lstStyle/>
          <a:p>
            <a:r>
              <a:rPr lang="en-US" dirty="0">
                <a:solidFill>
                  <a:srgbClr val="383838"/>
                </a:solidFill>
                <a:latin typeface="DM Sans" pitchFamily="34" charset="0"/>
                <a:ea typeface="DM Sans" pitchFamily="34" charset="-122"/>
                <a:cs typeface="DM Sans" pitchFamily="34" charset="-120"/>
              </a:rPr>
              <a:t>As networks scaled to continental proportions, distributed algorithms became essential. The Gallager–</a:t>
            </a:r>
            <a:r>
              <a:rPr lang="en-US" dirty="0" err="1">
                <a:solidFill>
                  <a:srgbClr val="383838"/>
                </a:solidFill>
                <a:latin typeface="DM Sans" pitchFamily="34" charset="0"/>
                <a:ea typeface="DM Sans" pitchFamily="34" charset="-122"/>
                <a:cs typeface="DM Sans" pitchFamily="34" charset="-120"/>
              </a:rPr>
              <a:t>Humblet</a:t>
            </a:r>
            <a:r>
              <a:rPr lang="en-US" dirty="0">
                <a:solidFill>
                  <a:srgbClr val="383838"/>
                </a:solidFill>
                <a:latin typeface="DM Sans" pitchFamily="34" charset="0"/>
                <a:ea typeface="DM Sans" pitchFamily="34" charset="-122"/>
                <a:cs typeface="DM Sans" pitchFamily="34" charset="-120"/>
              </a:rPr>
              <a:t>–Spira (GHS) algorithm operates without global knowledge, using asynchronous message-passing where each node acts independently. Message complexity is O(E + V log V), making it suitable for real distributed systems like sensor networks and peer-to-peer systems.</a:t>
            </a:r>
            <a:endParaRPr lang="en-US" dirty="0"/>
          </a:p>
          <a:p>
            <a:endParaRPr lang="en-IN" dirty="0"/>
          </a:p>
        </p:txBody>
      </p:sp>
      <p:sp>
        <p:nvSpPr>
          <p:cNvPr id="10" name="TextBox 9">
            <a:extLst>
              <a:ext uri="{FF2B5EF4-FFF2-40B4-BE49-F238E27FC236}">
                <a16:creationId xmlns:a16="http://schemas.microsoft.com/office/drawing/2014/main" id="{98120BDA-5D82-D058-BF00-47D77E13A182}"/>
              </a:ext>
            </a:extLst>
          </p:cNvPr>
          <p:cNvSpPr txBox="1"/>
          <p:nvPr/>
        </p:nvSpPr>
        <p:spPr>
          <a:xfrm>
            <a:off x="8277726" y="4765477"/>
            <a:ext cx="5522789" cy="2585323"/>
          </a:xfrm>
          <a:prstGeom prst="rect">
            <a:avLst/>
          </a:prstGeom>
          <a:noFill/>
        </p:spPr>
        <p:txBody>
          <a:bodyPr wrap="square" rtlCol="0">
            <a:spAutoFit/>
          </a:bodyPr>
          <a:lstStyle/>
          <a:p>
            <a:r>
              <a:rPr lang="en-US" dirty="0">
                <a:solidFill>
                  <a:srgbClr val="383838"/>
                </a:solidFill>
                <a:latin typeface="DM Sans" pitchFamily="34" charset="0"/>
                <a:ea typeface="DM Sans" pitchFamily="34" charset="-122"/>
                <a:cs typeface="DM Sans" pitchFamily="34" charset="-120"/>
              </a:rPr>
              <a:t>At the data link layer, the Spanning Tree Protocol (STP) prevents loops in Ethernet networks. Modern variants include Rapid STP (RSTP) for faster convergence and Multiple STP (MSTP) for load balancing across multiple VLANs. These protocol-level implementations demonstrate spanning tree concepts' lasting relevance in networking infrastructure.</a:t>
            </a:r>
            <a:endParaRPr lang="en-US" dirty="0"/>
          </a:p>
          <a:p>
            <a:endParaRPr lang="en-IN" dirty="0"/>
          </a:p>
        </p:txBody>
      </p:sp>
      <p:pic>
        <p:nvPicPr>
          <p:cNvPr id="12" name="Picture 11">
            <a:extLst>
              <a:ext uri="{FF2B5EF4-FFF2-40B4-BE49-F238E27FC236}">
                <a16:creationId xmlns:a16="http://schemas.microsoft.com/office/drawing/2014/main" id="{D5E13EB3-56CF-7A15-21C8-FCF61A195674}"/>
              </a:ext>
            </a:extLst>
          </p:cNvPr>
          <p:cNvPicPr>
            <a:picLocks noChangeAspect="1"/>
          </p:cNvPicPr>
          <p:nvPr/>
        </p:nvPicPr>
        <p:blipFill>
          <a:blip r:embed="rId4"/>
          <a:stretch>
            <a:fillRect/>
          </a:stretch>
        </p:blipFill>
        <p:spPr>
          <a:xfrm>
            <a:off x="613316" y="1707512"/>
            <a:ext cx="7314906" cy="51864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92041"/>
            <a:ext cx="9016246" cy="651272"/>
          </a:xfrm>
          <a:prstGeom prst="rect">
            <a:avLst/>
          </a:prstGeom>
          <a:noFill/>
          <a:ln/>
        </p:spPr>
        <p:txBody>
          <a:bodyPr wrap="none" lIns="0" tIns="0" rIns="0" bIns="0" rtlCol="0" anchor="t"/>
          <a:lstStyle/>
          <a:p>
            <a:pPr marL="0" indent="0" algn="l">
              <a:lnSpc>
                <a:spcPts val="5100"/>
              </a:lnSpc>
              <a:buNone/>
            </a:pPr>
            <a:r>
              <a:rPr lang="en-US" sz="4100" dirty="0">
                <a:solidFill>
                  <a:srgbClr val="020202"/>
                </a:solidFill>
                <a:latin typeface="PT Serif" pitchFamily="34" charset="0"/>
                <a:ea typeface="PT Serif" pitchFamily="34" charset="-122"/>
                <a:cs typeface="PT Serif" pitchFamily="34" charset="-120"/>
              </a:rPr>
              <a:t>Real-World Infrastructure Applications</a:t>
            </a:r>
            <a:endParaRPr lang="en-US" sz="41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140148"/>
            <a:ext cx="496133" cy="496133"/>
          </a:xfrm>
          <a:prstGeom prst="rect">
            <a:avLst/>
          </a:prstGeom>
        </p:spPr>
      </p:pic>
      <p:sp>
        <p:nvSpPr>
          <p:cNvPr id="4" name="Text 1"/>
          <p:cNvSpPr/>
          <p:nvPr/>
        </p:nvSpPr>
        <p:spPr>
          <a:xfrm>
            <a:off x="793790" y="2884289"/>
            <a:ext cx="3343513" cy="325636"/>
          </a:xfrm>
          <a:prstGeom prst="rect">
            <a:avLst/>
          </a:prstGeom>
          <a:noFill/>
          <a:ln/>
        </p:spPr>
        <p:txBody>
          <a:bodyPr wrap="none" lIns="0" tIns="0" rIns="0" bIns="0" rtlCol="0" anchor="t"/>
          <a:lstStyle/>
          <a:p>
            <a:pPr marL="0" indent="0" algn="l">
              <a:lnSpc>
                <a:spcPts val="2550"/>
              </a:lnSpc>
              <a:buNone/>
            </a:pPr>
            <a:r>
              <a:rPr lang="en-US" sz="2050" dirty="0">
                <a:solidFill>
                  <a:srgbClr val="383838"/>
                </a:solidFill>
                <a:latin typeface="PT Serif" pitchFamily="34" charset="0"/>
                <a:ea typeface="PT Serif" pitchFamily="34" charset="-122"/>
                <a:cs typeface="PT Serif" pitchFamily="34" charset="-120"/>
              </a:rPr>
              <a:t>Power Distribution Networks</a:t>
            </a:r>
            <a:endParaRPr lang="en-US" sz="2050" dirty="0"/>
          </a:p>
        </p:txBody>
      </p:sp>
      <p:sp>
        <p:nvSpPr>
          <p:cNvPr id="5" name="Text 2"/>
          <p:cNvSpPr/>
          <p:nvPr/>
        </p:nvSpPr>
        <p:spPr>
          <a:xfrm>
            <a:off x="793790" y="3328987"/>
            <a:ext cx="6397347" cy="95261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MSTs minimize total electrical cabling costs while providing a base topology. Additional links ensure redundancy and fault tolerance in case of overloads or failures.</a:t>
            </a:r>
            <a:endParaRPr lang="en-US" sz="15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144" y="2140148"/>
            <a:ext cx="496133" cy="496133"/>
          </a:xfrm>
          <a:prstGeom prst="rect">
            <a:avLst/>
          </a:prstGeom>
        </p:spPr>
      </p:pic>
      <p:sp>
        <p:nvSpPr>
          <p:cNvPr id="7" name="Text 3"/>
          <p:cNvSpPr/>
          <p:nvPr/>
        </p:nvSpPr>
        <p:spPr>
          <a:xfrm>
            <a:off x="7439144" y="2884289"/>
            <a:ext cx="3122414" cy="325636"/>
          </a:xfrm>
          <a:prstGeom prst="rect">
            <a:avLst/>
          </a:prstGeom>
          <a:noFill/>
          <a:ln/>
        </p:spPr>
        <p:txBody>
          <a:bodyPr wrap="none" lIns="0" tIns="0" rIns="0" bIns="0" rtlCol="0" anchor="t"/>
          <a:lstStyle/>
          <a:p>
            <a:pPr marL="0" indent="0" algn="l">
              <a:lnSpc>
                <a:spcPts val="2550"/>
              </a:lnSpc>
              <a:buNone/>
            </a:pPr>
            <a:r>
              <a:rPr lang="en-US" sz="2050" dirty="0">
                <a:solidFill>
                  <a:srgbClr val="383838"/>
                </a:solidFill>
                <a:latin typeface="PT Serif" pitchFamily="34" charset="0"/>
                <a:ea typeface="PT Serif" pitchFamily="34" charset="-122"/>
                <a:cs typeface="PT Serif" pitchFamily="34" charset="-120"/>
              </a:rPr>
              <a:t>Transportation &amp; Logistics</a:t>
            </a:r>
            <a:endParaRPr lang="en-US" sz="2050" dirty="0"/>
          </a:p>
        </p:txBody>
      </p:sp>
      <p:sp>
        <p:nvSpPr>
          <p:cNvPr id="8" name="Text 4"/>
          <p:cNvSpPr/>
          <p:nvPr/>
        </p:nvSpPr>
        <p:spPr>
          <a:xfrm>
            <a:off x="7439144" y="3328987"/>
            <a:ext cx="6397466" cy="127015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MSTs form cost-efficient backbone routes for pipelines, fiber networks, and road systems. Geographic Information Systems integrate MST algorithms to generate preliminary layouts refined with environmental constraints.</a:t>
            </a:r>
            <a:endParaRPr lang="en-US" sz="15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995982"/>
            <a:ext cx="496133" cy="496133"/>
          </a:xfrm>
          <a:prstGeom prst="rect">
            <a:avLst/>
          </a:prstGeom>
        </p:spPr>
      </p:pic>
      <p:sp>
        <p:nvSpPr>
          <p:cNvPr id="10" name="Text 5"/>
          <p:cNvSpPr/>
          <p:nvPr/>
        </p:nvSpPr>
        <p:spPr>
          <a:xfrm>
            <a:off x="793790" y="5740122"/>
            <a:ext cx="2604968" cy="325636"/>
          </a:xfrm>
          <a:prstGeom prst="rect">
            <a:avLst/>
          </a:prstGeom>
          <a:noFill/>
          <a:ln/>
        </p:spPr>
        <p:txBody>
          <a:bodyPr wrap="none" lIns="0" tIns="0" rIns="0" bIns="0" rtlCol="0" anchor="t"/>
          <a:lstStyle/>
          <a:p>
            <a:pPr marL="0" indent="0" algn="l">
              <a:lnSpc>
                <a:spcPts val="2550"/>
              </a:lnSpc>
              <a:buNone/>
            </a:pPr>
            <a:r>
              <a:rPr lang="en-US" sz="2050" dirty="0">
                <a:solidFill>
                  <a:srgbClr val="383838"/>
                </a:solidFill>
                <a:latin typeface="PT Serif" pitchFamily="34" charset="0"/>
                <a:ea typeface="PT Serif" pitchFamily="34" charset="-122"/>
                <a:cs typeface="PT Serif" pitchFamily="34" charset="-120"/>
              </a:rPr>
              <a:t>Telecommunications</a:t>
            </a:r>
            <a:endParaRPr lang="en-US" sz="2050" dirty="0"/>
          </a:p>
        </p:txBody>
      </p:sp>
      <p:sp>
        <p:nvSpPr>
          <p:cNvPr id="11" name="Text 6"/>
          <p:cNvSpPr/>
          <p:nvPr/>
        </p:nvSpPr>
        <p:spPr>
          <a:xfrm>
            <a:off x="793790" y="6184821"/>
            <a:ext cx="6397347" cy="95261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MSTs underpin backbone network design, minimizing link costs while maintaining full connectivity. Used in cellular tower placement, fiber routing, and satellite communication design.</a:t>
            </a:r>
            <a:endParaRPr lang="en-US" sz="15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144" y="4995982"/>
            <a:ext cx="496133" cy="496133"/>
          </a:xfrm>
          <a:prstGeom prst="rect">
            <a:avLst/>
          </a:prstGeom>
        </p:spPr>
      </p:pic>
      <p:sp>
        <p:nvSpPr>
          <p:cNvPr id="13" name="Text 7"/>
          <p:cNvSpPr/>
          <p:nvPr/>
        </p:nvSpPr>
        <p:spPr>
          <a:xfrm>
            <a:off x="7439144" y="5740122"/>
            <a:ext cx="2604968" cy="325636"/>
          </a:xfrm>
          <a:prstGeom prst="rect">
            <a:avLst/>
          </a:prstGeom>
          <a:noFill/>
          <a:ln/>
        </p:spPr>
        <p:txBody>
          <a:bodyPr wrap="none" lIns="0" tIns="0" rIns="0" bIns="0" rtlCol="0" anchor="t"/>
          <a:lstStyle/>
          <a:p>
            <a:pPr marL="0" indent="0" algn="l">
              <a:lnSpc>
                <a:spcPts val="2550"/>
              </a:lnSpc>
              <a:buNone/>
            </a:pPr>
            <a:r>
              <a:rPr lang="en-US" sz="2050" dirty="0">
                <a:solidFill>
                  <a:srgbClr val="383838"/>
                </a:solidFill>
                <a:latin typeface="PT Serif" pitchFamily="34" charset="0"/>
                <a:ea typeface="PT Serif" pitchFamily="34" charset="-122"/>
                <a:cs typeface="PT Serif" pitchFamily="34" charset="-120"/>
              </a:rPr>
              <a:t>Smart Cities &amp; IoT</a:t>
            </a:r>
            <a:endParaRPr lang="en-US" sz="2050" dirty="0"/>
          </a:p>
        </p:txBody>
      </p:sp>
      <p:sp>
        <p:nvSpPr>
          <p:cNvPr id="14" name="Text 8"/>
          <p:cNvSpPr/>
          <p:nvPr/>
        </p:nvSpPr>
        <p:spPr>
          <a:xfrm>
            <a:off x="7439144" y="6184821"/>
            <a:ext cx="6397466" cy="95261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Networks of IoT sensors use MST-based clustering and routing for energy-efficient data aggregation. Dynamic or energy-aware MST algorithms are especially valuable for battery-powered devices.</a:t>
            </a:r>
            <a:endParaRPr lang="en-US" sz="1550" dirty="0"/>
          </a:p>
        </p:txBody>
      </p:sp>
      <p:sp>
        <p:nvSpPr>
          <p:cNvPr id="15" name="Rectangle 14">
            <a:extLst>
              <a:ext uri="{FF2B5EF4-FFF2-40B4-BE49-F238E27FC236}">
                <a16:creationId xmlns:a16="http://schemas.microsoft.com/office/drawing/2014/main" id="{1B273A49-5697-C7FA-3347-E060967CC992}"/>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84F8AC59-280B-789C-0989-CEBFFCFD6A3A}"/>
              </a:ext>
            </a:extLst>
          </p:cNvPr>
          <p:cNvPicPr>
            <a:picLocks noChangeAspect="1"/>
          </p:cNvPicPr>
          <p:nvPr/>
        </p:nvPicPr>
        <p:blipFill>
          <a:blip r:embed="rId11"/>
          <a:stretch>
            <a:fillRect/>
          </a:stretch>
        </p:blipFill>
        <p:spPr>
          <a:xfrm>
            <a:off x="13572250" y="132347"/>
            <a:ext cx="697163" cy="11154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5553"/>
          </a:xfrm>
          <a:prstGeom prst="rect">
            <a:avLst/>
          </a:prstGeom>
        </p:spPr>
      </p:pic>
      <p:sp>
        <p:nvSpPr>
          <p:cNvPr id="3" name="Text 0"/>
          <p:cNvSpPr/>
          <p:nvPr/>
        </p:nvSpPr>
        <p:spPr>
          <a:xfrm>
            <a:off x="6181725" y="478036"/>
            <a:ext cx="7753350" cy="1140857"/>
          </a:xfrm>
          <a:prstGeom prst="rect">
            <a:avLst/>
          </a:prstGeom>
          <a:noFill/>
          <a:ln/>
        </p:spPr>
        <p:txBody>
          <a:bodyPr wrap="square" lIns="0" tIns="0" rIns="0" bIns="0" rtlCol="0" anchor="t"/>
          <a:lstStyle/>
          <a:p>
            <a:pPr marL="0" indent="0" algn="l">
              <a:lnSpc>
                <a:spcPts val="4450"/>
              </a:lnSpc>
              <a:buNone/>
            </a:pPr>
            <a:r>
              <a:rPr lang="en-US" sz="3550" dirty="0">
                <a:solidFill>
                  <a:srgbClr val="020202"/>
                </a:solidFill>
                <a:latin typeface="PT Serif" pitchFamily="34" charset="0"/>
                <a:ea typeface="PT Serif" pitchFamily="34" charset="-122"/>
                <a:cs typeface="PT Serif" pitchFamily="34" charset="-120"/>
              </a:rPr>
              <a:t>Limitations of Traditional MST Approaches</a:t>
            </a:r>
            <a:endParaRPr lang="en-US" sz="3550" dirty="0"/>
          </a:p>
        </p:txBody>
      </p:sp>
      <p:sp>
        <p:nvSpPr>
          <p:cNvPr id="4" name="Shape 1"/>
          <p:cNvSpPr/>
          <p:nvPr/>
        </p:nvSpPr>
        <p:spPr>
          <a:xfrm>
            <a:off x="6181725" y="1879640"/>
            <a:ext cx="7753350" cy="1339096"/>
          </a:xfrm>
          <a:prstGeom prst="roundRect">
            <a:avLst>
              <a:gd name="adj" fmla="val 8194"/>
            </a:avLst>
          </a:prstGeom>
          <a:solidFill>
            <a:srgbClr val="FFFFFF"/>
          </a:solidFill>
          <a:ln w="22860">
            <a:solidFill>
              <a:srgbClr val="D8D4D4"/>
            </a:solidFill>
            <a:prstDash val="solid"/>
          </a:ln>
        </p:spPr>
      </p:sp>
      <p:sp>
        <p:nvSpPr>
          <p:cNvPr id="5" name="Shape 2"/>
          <p:cNvSpPr/>
          <p:nvPr/>
        </p:nvSpPr>
        <p:spPr>
          <a:xfrm>
            <a:off x="6158865" y="1879640"/>
            <a:ext cx="91440" cy="1339096"/>
          </a:xfrm>
          <a:prstGeom prst="roundRect">
            <a:avLst>
              <a:gd name="adj" fmla="val 28516"/>
            </a:avLst>
          </a:prstGeom>
          <a:solidFill>
            <a:srgbClr val="9D0A0A"/>
          </a:solidFill>
          <a:ln/>
        </p:spPr>
      </p:sp>
      <p:sp>
        <p:nvSpPr>
          <p:cNvPr id="6" name="Text 3"/>
          <p:cNvSpPr/>
          <p:nvPr/>
        </p:nvSpPr>
        <p:spPr>
          <a:xfrm>
            <a:off x="6446996" y="2076331"/>
            <a:ext cx="2327791" cy="285155"/>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Single-Objective Focus</a:t>
            </a:r>
            <a:endParaRPr lang="en-US" sz="1750" dirty="0"/>
          </a:p>
        </p:txBody>
      </p:sp>
      <p:sp>
        <p:nvSpPr>
          <p:cNvPr id="7" name="Text 4"/>
          <p:cNvSpPr/>
          <p:nvPr/>
        </p:nvSpPr>
        <p:spPr>
          <a:xfrm>
            <a:off x="6446996" y="2465784"/>
            <a:ext cx="7291388" cy="556260"/>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Traditional algorithms minimize only total cost, neglecting latency, energy efficiency, and fault tolerance—all critical in real infrastructure.</a:t>
            </a:r>
            <a:endParaRPr lang="en-US" sz="1350" dirty="0"/>
          </a:p>
        </p:txBody>
      </p:sp>
      <p:sp>
        <p:nvSpPr>
          <p:cNvPr id="8" name="Shape 5"/>
          <p:cNvSpPr/>
          <p:nvPr/>
        </p:nvSpPr>
        <p:spPr>
          <a:xfrm>
            <a:off x="6181725" y="3392567"/>
            <a:ext cx="7753350" cy="1339096"/>
          </a:xfrm>
          <a:prstGeom prst="roundRect">
            <a:avLst>
              <a:gd name="adj" fmla="val 8194"/>
            </a:avLst>
          </a:prstGeom>
          <a:solidFill>
            <a:srgbClr val="FFFFFF"/>
          </a:solidFill>
          <a:ln w="22860">
            <a:solidFill>
              <a:srgbClr val="D8D4D4"/>
            </a:solidFill>
            <a:prstDash val="solid"/>
          </a:ln>
        </p:spPr>
      </p:sp>
      <p:sp>
        <p:nvSpPr>
          <p:cNvPr id="9" name="Shape 6"/>
          <p:cNvSpPr/>
          <p:nvPr/>
        </p:nvSpPr>
        <p:spPr>
          <a:xfrm>
            <a:off x="6158865" y="3392567"/>
            <a:ext cx="91440" cy="1339096"/>
          </a:xfrm>
          <a:prstGeom prst="roundRect">
            <a:avLst>
              <a:gd name="adj" fmla="val 28516"/>
            </a:avLst>
          </a:prstGeom>
          <a:solidFill>
            <a:srgbClr val="9D0A0A"/>
          </a:solidFill>
          <a:ln/>
        </p:spPr>
      </p:sp>
      <p:sp>
        <p:nvSpPr>
          <p:cNvPr id="10" name="Text 7"/>
          <p:cNvSpPr/>
          <p:nvPr/>
        </p:nvSpPr>
        <p:spPr>
          <a:xfrm>
            <a:off x="6446996" y="3589258"/>
            <a:ext cx="2772251" cy="285155"/>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Static Network Assumption</a:t>
            </a:r>
            <a:endParaRPr lang="en-US" sz="1750" dirty="0"/>
          </a:p>
        </p:txBody>
      </p:sp>
      <p:sp>
        <p:nvSpPr>
          <p:cNvPr id="11" name="Text 8"/>
          <p:cNvSpPr/>
          <p:nvPr/>
        </p:nvSpPr>
        <p:spPr>
          <a:xfrm>
            <a:off x="6446996" y="3978712"/>
            <a:ext cx="7291388" cy="556260"/>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Modern networks change topology as nodes move or fail. Traditional MSTs assume static graphs and require full recomputation when topologies change.</a:t>
            </a:r>
            <a:endParaRPr lang="en-US" sz="1350" dirty="0"/>
          </a:p>
        </p:txBody>
      </p:sp>
      <p:sp>
        <p:nvSpPr>
          <p:cNvPr id="12" name="Shape 9"/>
          <p:cNvSpPr/>
          <p:nvPr/>
        </p:nvSpPr>
        <p:spPr>
          <a:xfrm>
            <a:off x="6181725" y="4905494"/>
            <a:ext cx="7753350" cy="1339096"/>
          </a:xfrm>
          <a:prstGeom prst="roundRect">
            <a:avLst>
              <a:gd name="adj" fmla="val 8194"/>
            </a:avLst>
          </a:prstGeom>
          <a:solidFill>
            <a:srgbClr val="FFFFFF"/>
          </a:solidFill>
          <a:ln w="22860">
            <a:solidFill>
              <a:srgbClr val="D8D4D4"/>
            </a:solidFill>
            <a:prstDash val="solid"/>
          </a:ln>
        </p:spPr>
      </p:sp>
      <p:sp>
        <p:nvSpPr>
          <p:cNvPr id="13" name="Shape 10"/>
          <p:cNvSpPr/>
          <p:nvPr/>
        </p:nvSpPr>
        <p:spPr>
          <a:xfrm>
            <a:off x="6158865" y="4905494"/>
            <a:ext cx="91440" cy="1339096"/>
          </a:xfrm>
          <a:prstGeom prst="roundRect">
            <a:avLst>
              <a:gd name="adj" fmla="val 28516"/>
            </a:avLst>
          </a:prstGeom>
          <a:solidFill>
            <a:srgbClr val="9D0A0A"/>
          </a:solidFill>
          <a:ln/>
        </p:spPr>
      </p:sp>
      <p:sp>
        <p:nvSpPr>
          <p:cNvPr id="14" name="Text 11"/>
          <p:cNvSpPr/>
          <p:nvPr/>
        </p:nvSpPr>
        <p:spPr>
          <a:xfrm>
            <a:off x="6446996" y="5102185"/>
            <a:ext cx="2784515" cy="285155"/>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Energy Constraints Ignored</a:t>
            </a:r>
            <a:endParaRPr lang="en-US" sz="1750" dirty="0"/>
          </a:p>
        </p:txBody>
      </p:sp>
      <p:sp>
        <p:nvSpPr>
          <p:cNvPr id="15" name="Text 12"/>
          <p:cNvSpPr/>
          <p:nvPr/>
        </p:nvSpPr>
        <p:spPr>
          <a:xfrm>
            <a:off x="6446996" y="5491639"/>
            <a:ext cx="7291388" cy="556260"/>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In wireless sensor networks, traditional MSTs can rapidly deplete certain nodes' energy reserves, causing network partitioning and premature failure.</a:t>
            </a:r>
            <a:endParaRPr lang="en-US" sz="1350" dirty="0"/>
          </a:p>
        </p:txBody>
      </p:sp>
      <p:sp>
        <p:nvSpPr>
          <p:cNvPr id="16" name="Shape 13"/>
          <p:cNvSpPr/>
          <p:nvPr/>
        </p:nvSpPr>
        <p:spPr>
          <a:xfrm>
            <a:off x="6181725" y="6418421"/>
            <a:ext cx="7753350" cy="1339096"/>
          </a:xfrm>
          <a:prstGeom prst="roundRect">
            <a:avLst>
              <a:gd name="adj" fmla="val 8194"/>
            </a:avLst>
          </a:prstGeom>
          <a:solidFill>
            <a:srgbClr val="FFFFFF"/>
          </a:solidFill>
          <a:ln w="22860">
            <a:solidFill>
              <a:srgbClr val="D8D4D4"/>
            </a:solidFill>
            <a:prstDash val="solid"/>
          </a:ln>
        </p:spPr>
      </p:sp>
      <p:sp>
        <p:nvSpPr>
          <p:cNvPr id="17" name="Shape 14"/>
          <p:cNvSpPr/>
          <p:nvPr/>
        </p:nvSpPr>
        <p:spPr>
          <a:xfrm>
            <a:off x="6158865" y="6418421"/>
            <a:ext cx="91440" cy="1339096"/>
          </a:xfrm>
          <a:prstGeom prst="roundRect">
            <a:avLst>
              <a:gd name="adj" fmla="val 28516"/>
            </a:avLst>
          </a:prstGeom>
          <a:solidFill>
            <a:srgbClr val="9D0A0A"/>
          </a:solidFill>
          <a:ln/>
        </p:spPr>
      </p:sp>
      <p:sp>
        <p:nvSpPr>
          <p:cNvPr id="18" name="Text 15"/>
          <p:cNvSpPr/>
          <p:nvPr/>
        </p:nvSpPr>
        <p:spPr>
          <a:xfrm>
            <a:off x="6446996" y="6615113"/>
            <a:ext cx="2281476" cy="285155"/>
          </a:xfrm>
          <a:prstGeom prst="rect">
            <a:avLst/>
          </a:prstGeom>
          <a:noFill/>
          <a:ln/>
        </p:spPr>
        <p:txBody>
          <a:bodyPr wrap="none" lIns="0" tIns="0" rIns="0" bIns="0" rtlCol="0" anchor="t"/>
          <a:lstStyle/>
          <a:p>
            <a:pPr marL="0" indent="0" algn="l">
              <a:lnSpc>
                <a:spcPts val="2200"/>
              </a:lnSpc>
              <a:buNone/>
            </a:pPr>
            <a:r>
              <a:rPr lang="en-US" sz="1750" dirty="0">
                <a:solidFill>
                  <a:srgbClr val="383838"/>
                </a:solidFill>
                <a:latin typeface="PT Serif" pitchFamily="34" charset="0"/>
                <a:ea typeface="PT Serif" pitchFamily="34" charset="-122"/>
                <a:cs typeface="PT Serif" pitchFamily="34" charset="-120"/>
              </a:rPr>
              <a:t>Lack of Redundancy</a:t>
            </a:r>
            <a:endParaRPr lang="en-US" sz="1750" dirty="0"/>
          </a:p>
        </p:txBody>
      </p:sp>
      <p:sp>
        <p:nvSpPr>
          <p:cNvPr id="19" name="Text 16"/>
          <p:cNvSpPr/>
          <p:nvPr/>
        </p:nvSpPr>
        <p:spPr>
          <a:xfrm>
            <a:off x="6446996" y="7004566"/>
            <a:ext cx="7291388" cy="556260"/>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DM Sans" pitchFamily="34" charset="0"/>
                <a:ea typeface="DM Sans" pitchFamily="34" charset="-122"/>
                <a:cs typeface="DM Sans" pitchFamily="34" charset="-120"/>
              </a:rPr>
              <a:t>MSTs inherently avoid cycles, providing no redundancy. Real infrastructure demands multiple paths for fault recovery and resilience.</a:t>
            </a:r>
            <a:endParaRPr lang="en-US" sz="1350" dirty="0"/>
          </a:p>
        </p:txBody>
      </p:sp>
      <p:sp>
        <p:nvSpPr>
          <p:cNvPr id="20" name="Rectangle 19">
            <a:extLst>
              <a:ext uri="{FF2B5EF4-FFF2-40B4-BE49-F238E27FC236}">
                <a16:creationId xmlns:a16="http://schemas.microsoft.com/office/drawing/2014/main" id="{99BD7100-0D0E-D881-8DA8-6A98071FC864}"/>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03E7E1D1-5A2E-9F2E-160C-75E1F377AFB7}"/>
              </a:ext>
            </a:extLst>
          </p:cNvPr>
          <p:cNvPicPr>
            <a:picLocks noChangeAspect="1"/>
          </p:cNvPicPr>
          <p:nvPr/>
        </p:nvPicPr>
        <p:blipFill>
          <a:blip r:embed="rId4"/>
          <a:stretch>
            <a:fillRect/>
          </a:stretch>
        </p:blipFill>
        <p:spPr>
          <a:xfrm>
            <a:off x="13572250" y="132347"/>
            <a:ext cx="697163" cy="11154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21011"/>
            <a:ext cx="9071015" cy="651272"/>
          </a:xfrm>
          <a:prstGeom prst="rect">
            <a:avLst/>
          </a:prstGeom>
          <a:noFill/>
          <a:ln/>
        </p:spPr>
        <p:txBody>
          <a:bodyPr wrap="none" lIns="0" tIns="0" rIns="0" bIns="0" rtlCol="0" anchor="t"/>
          <a:lstStyle/>
          <a:p>
            <a:pPr marL="0" indent="0" algn="l">
              <a:lnSpc>
                <a:spcPts val="5100"/>
              </a:lnSpc>
              <a:buNone/>
            </a:pPr>
            <a:r>
              <a:rPr lang="en-US" sz="4100" dirty="0">
                <a:solidFill>
                  <a:srgbClr val="020202"/>
                </a:solidFill>
                <a:latin typeface="PT Serif" pitchFamily="34" charset="0"/>
                <a:ea typeface="PT Serif" pitchFamily="34" charset="-122"/>
                <a:cs typeface="PT Serif" pitchFamily="34" charset="-120"/>
              </a:rPr>
              <a:t>Energy-Aware MST: A Modern Solution</a:t>
            </a:r>
            <a:endParaRPr lang="en-US" sz="4100" dirty="0"/>
          </a:p>
        </p:txBody>
      </p:sp>
      <p:sp>
        <p:nvSpPr>
          <p:cNvPr id="3" name="Text 1"/>
          <p:cNvSpPr/>
          <p:nvPr/>
        </p:nvSpPr>
        <p:spPr>
          <a:xfrm>
            <a:off x="793790" y="246911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The Energy-Aware Minimum Spanning Tree (EA-MST) model addresses modern infrastructure challenges by integrating node energy levels directly into topology construction. Instead of minimizing cost alone, EA-MST balances cost and energy distribution.</a:t>
            </a:r>
            <a:endParaRPr lang="en-US" sz="1550" dirty="0"/>
          </a:p>
        </p:txBody>
      </p:sp>
      <p:sp>
        <p:nvSpPr>
          <p:cNvPr id="4" name="Text 2"/>
          <p:cNvSpPr/>
          <p:nvPr/>
        </p:nvSpPr>
        <p:spPr>
          <a:xfrm>
            <a:off x="793790" y="3327440"/>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383838"/>
                </a:solidFill>
                <a:latin typeface="DM Sans" pitchFamily="34" charset="0"/>
                <a:ea typeface="DM Sans" pitchFamily="34" charset="-122"/>
                <a:cs typeface="DM Sans" pitchFamily="34" charset="-120"/>
              </a:rPr>
              <a:t>Modified Edge-Weight Formula:</a:t>
            </a:r>
            <a:r>
              <a:rPr lang="en-US" sz="1550" dirty="0">
                <a:solidFill>
                  <a:srgbClr val="383838"/>
                </a:solidFill>
                <a:latin typeface="DM Sans" pitchFamily="34" charset="0"/>
                <a:ea typeface="DM Sans" pitchFamily="34" charset="-122"/>
                <a:cs typeface="DM Sans" pitchFamily="34" charset="-120"/>
              </a:rPr>
              <a:t> w'(u,v) = α × w(u,v) + (1-α) × |E_u - E_v|</a:t>
            </a:r>
            <a:endParaRPr lang="en-US" sz="1550" dirty="0"/>
          </a:p>
        </p:txBody>
      </p:sp>
      <p:sp>
        <p:nvSpPr>
          <p:cNvPr id="5" name="Text 3"/>
          <p:cNvSpPr/>
          <p:nvPr/>
        </p:nvSpPr>
        <p:spPr>
          <a:xfrm>
            <a:off x="793790" y="386822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Where α weights the trade-off between original cost and energy imbalance penalty. This ensures nodes with low remaining energy are less likely to become communication hubs, distributing load evenly and extending network lifetime.</a:t>
            </a:r>
            <a:endParaRPr lang="en-US" sz="1550" dirty="0"/>
          </a:p>
        </p:txBody>
      </p:sp>
      <p:sp>
        <p:nvSpPr>
          <p:cNvPr id="6" name="Text 4"/>
          <p:cNvSpPr/>
          <p:nvPr/>
        </p:nvSpPr>
        <p:spPr>
          <a:xfrm>
            <a:off x="793790" y="4825722"/>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383838"/>
                </a:solidFill>
                <a:latin typeface="PT Serif" pitchFamily="34" charset="0"/>
                <a:ea typeface="PT Serif" pitchFamily="34" charset="-122"/>
                <a:cs typeface="PT Serif" pitchFamily="34" charset="-120"/>
              </a:rPr>
              <a:t>O(E log V)</a:t>
            </a:r>
            <a:endParaRPr lang="en-US" sz="5150" dirty="0"/>
          </a:p>
        </p:txBody>
      </p:sp>
      <p:sp>
        <p:nvSpPr>
          <p:cNvPr id="7" name="Text 5"/>
          <p:cNvSpPr/>
          <p:nvPr/>
        </p:nvSpPr>
        <p:spPr>
          <a:xfrm>
            <a:off x="1322070" y="5728692"/>
            <a:ext cx="3125510" cy="325636"/>
          </a:xfrm>
          <a:prstGeom prst="rect">
            <a:avLst/>
          </a:prstGeom>
          <a:noFill/>
          <a:ln/>
        </p:spPr>
        <p:txBody>
          <a:bodyPr wrap="none" lIns="0" tIns="0" rIns="0" bIns="0" rtlCol="0" anchor="t"/>
          <a:lstStyle/>
          <a:p>
            <a:pPr marL="0" indent="0" algn="ctr">
              <a:lnSpc>
                <a:spcPts val="2550"/>
              </a:lnSpc>
              <a:buNone/>
            </a:pPr>
            <a:r>
              <a:rPr lang="en-US" sz="2050" dirty="0">
                <a:solidFill>
                  <a:srgbClr val="383838"/>
                </a:solidFill>
                <a:latin typeface="PT Serif" pitchFamily="34" charset="0"/>
                <a:ea typeface="PT Serif" pitchFamily="34" charset="-122"/>
                <a:cs typeface="PT Serif" pitchFamily="34" charset="-120"/>
              </a:rPr>
              <a:t>Computational Complexity</a:t>
            </a:r>
            <a:endParaRPr lang="en-US" sz="2050" dirty="0"/>
          </a:p>
        </p:txBody>
      </p:sp>
      <p:sp>
        <p:nvSpPr>
          <p:cNvPr id="8" name="Text 6"/>
          <p:cNvSpPr/>
          <p:nvPr/>
        </p:nvSpPr>
        <p:spPr>
          <a:xfrm>
            <a:off x="793790" y="6173391"/>
            <a:ext cx="4182189" cy="635079"/>
          </a:xfrm>
          <a:prstGeom prst="rect">
            <a:avLst/>
          </a:prstGeom>
          <a:noFill/>
          <a:ln/>
        </p:spPr>
        <p:txBody>
          <a:bodyPr wrap="square" lIns="0" tIns="0" rIns="0" bIns="0" rtlCol="0" anchor="t"/>
          <a:lstStyle/>
          <a:p>
            <a:pPr marL="0" indent="0" algn="ctr">
              <a:lnSpc>
                <a:spcPts val="2500"/>
              </a:lnSpc>
              <a:buNone/>
            </a:pPr>
            <a:r>
              <a:rPr lang="en-US" sz="1550" dirty="0">
                <a:solidFill>
                  <a:srgbClr val="383838"/>
                </a:solidFill>
                <a:latin typeface="DM Sans" pitchFamily="34" charset="0"/>
                <a:ea typeface="DM Sans" pitchFamily="34" charset="-122"/>
                <a:cs typeface="DM Sans" pitchFamily="34" charset="-120"/>
              </a:rPr>
              <a:t>Minimal overhead—weight modification adds only O(E) preprocessing time.</a:t>
            </a:r>
            <a:endParaRPr lang="en-US" sz="1550" dirty="0"/>
          </a:p>
        </p:txBody>
      </p:sp>
      <p:sp>
        <p:nvSpPr>
          <p:cNvPr id="9" name="Text 7"/>
          <p:cNvSpPr/>
          <p:nvPr/>
        </p:nvSpPr>
        <p:spPr>
          <a:xfrm>
            <a:off x="5223986" y="482572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383838"/>
                </a:solidFill>
                <a:latin typeface="PT Serif" pitchFamily="34" charset="0"/>
                <a:ea typeface="PT Serif" pitchFamily="34" charset="-122"/>
                <a:cs typeface="PT Serif" pitchFamily="34" charset="-120"/>
              </a:rPr>
              <a:t>25-40%</a:t>
            </a:r>
            <a:endParaRPr lang="en-US" sz="5150" dirty="0"/>
          </a:p>
        </p:txBody>
      </p:sp>
      <p:sp>
        <p:nvSpPr>
          <p:cNvPr id="10" name="Text 8"/>
          <p:cNvSpPr/>
          <p:nvPr/>
        </p:nvSpPr>
        <p:spPr>
          <a:xfrm>
            <a:off x="5762149" y="5728692"/>
            <a:ext cx="3105983" cy="325636"/>
          </a:xfrm>
          <a:prstGeom prst="rect">
            <a:avLst/>
          </a:prstGeom>
          <a:noFill/>
          <a:ln/>
        </p:spPr>
        <p:txBody>
          <a:bodyPr wrap="none" lIns="0" tIns="0" rIns="0" bIns="0" rtlCol="0" anchor="t"/>
          <a:lstStyle/>
          <a:p>
            <a:pPr marL="0" indent="0" algn="ctr">
              <a:lnSpc>
                <a:spcPts val="2550"/>
              </a:lnSpc>
              <a:buNone/>
            </a:pPr>
            <a:r>
              <a:rPr lang="en-US" sz="2050" dirty="0">
                <a:solidFill>
                  <a:srgbClr val="383838"/>
                </a:solidFill>
                <a:latin typeface="PT Serif" pitchFamily="34" charset="0"/>
                <a:ea typeface="PT Serif" pitchFamily="34" charset="-122"/>
                <a:cs typeface="PT Serif" pitchFamily="34" charset="-120"/>
              </a:rPr>
              <a:t>Energy Variance Reduction</a:t>
            </a:r>
            <a:endParaRPr lang="en-US" sz="2050" dirty="0"/>
          </a:p>
        </p:txBody>
      </p:sp>
      <p:sp>
        <p:nvSpPr>
          <p:cNvPr id="11" name="Text 9"/>
          <p:cNvSpPr/>
          <p:nvPr/>
        </p:nvSpPr>
        <p:spPr>
          <a:xfrm>
            <a:off x="5223986" y="6173391"/>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383838"/>
                </a:solidFill>
                <a:latin typeface="DM Sans" pitchFamily="34" charset="0"/>
                <a:ea typeface="DM Sans" pitchFamily="34" charset="-122"/>
                <a:cs typeface="DM Sans" pitchFamily="34" charset="-120"/>
              </a:rPr>
              <a:t>Simulation shows significant decrease in energy imbalance across nodes.</a:t>
            </a:r>
            <a:endParaRPr lang="en-US" sz="1550" dirty="0"/>
          </a:p>
        </p:txBody>
      </p:sp>
      <p:sp>
        <p:nvSpPr>
          <p:cNvPr id="12" name="Text 10"/>
          <p:cNvSpPr/>
          <p:nvPr/>
        </p:nvSpPr>
        <p:spPr>
          <a:xfrm>
            <a:off x="9654302" y="482572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383838"/>
                </a:solidFill>
                <a:latin typeface="PT Serif" pitchFamily="34" charset="0"/>
                <a:ea typeface="PT Serif" pitchFamily="34" charset="-122"/>
                <a:cs typeface="PT Serif" pitchFamily="34" charset="-120"/>
              </a:rPr>
              <a:t>42%</a:t>
            </a:r>
            <a:endParaRPr lang="en-US" sz="5150" dirty="0"/>
          </a:p>
        </p:txBody>
      </p:sp>
      <p:sp>
        <p:nvSpPr>
          <p:cNvPr id="13" name="Text 11"/>
          <p:cNvSpPr/>
          <p:nvPr/>
        </p:nvSpPr>
        <p:spPr>
          <a:xfrm>
            <a:off x="9922788" y="5728692"/>
            <a:ext cx="3645218" cy="325636"/>
          </a:xfrm>
          <a:prstGeom prst="rect">
            <a:avLst/>
          </a:prstGeom>
          <a:noFill/>
          <a:ln/>
        </p:spPr>
        <p:txBody>
          <a:bodyPr wrap="none" lIns="0" tIns="0" rIns="0" bIns="0" rtlCol="0" anchor="t"/>
          <a:lstStyle/>
          <a:p>
            <a:pPr marL="0" indent="0" algn="ctr">
              <a:lnSpc>
                <a:spcPts val="2550"/>
              </a:lnSpc>
              <a:buNone/>
            </a:pPr>
            <a:r>
              <a:rPr lang="en-US" sz="2050" dirty="0">
                <a:solidFill>
                  <a:srgbClr val="383838"/>
                </a:solidFill>
                <a:latin typeface="PT Serif" pitchFamily="34" charset="0"/>
                <a:ea typeface="PT Serif" pitchFamily="34" charset="-122"/>
                <a:cs typeface="PT Serif" pitchFamily="34" charset="-120"/>
              </a:rPr>
              <a:t>Network Lifetime Improvement</a:t>
            </a:r>
            <a:endParaRPr lang="en-US" sz="2050" dirty="0"/>
          </a:p>
        </p:txBody>
      </p:sp>
      <p:sp>
        <p:nvSpPr>
          <p:cNvPr id="14" name="Text 12"/>
          <p:cNvSpPr/>
          <p:nvPr/>
        </p:nvSpPr>
        <p:spPr>
          <a:xfrm>
            <a:off x="9654302" y="6173391"/>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383838"/>
                </a:solidFill>
                <a:latin typeface="DM Sans" pitchFamily="34" charset="0"/>
                <a:ea typeface="DM Sans" pitchFamily="34" charset="-122"/>
                <a:cs typeface="DM Sans" pitchFamily="34" charset="-120"/>
              </a:rPr>
              <a:t>Average node lifetime increases from 100 to 142 cycles in test scenarios.</a:t>
            </a:r>
            <a:endParaRPr lang="en-US" sz="1550" dirty="0"/>
          </a:p>
        </p:txBody>
      </p:sp>
      <p:sp>
        <p:nvSpPr>
          <p:cNvPr id="15" name="Rectangle 14">
            <a:extLst>
              <a:ext uri="{FF2B5EF4-FFF2-40B4-BE49-F238E27FC236}">
                <a16:creationId xmlns:a16="http://schemas.microsoft.com/office/drawing/2014/main" id="{A8C3C84C-4755-AEF4-7853-4D776FC3A83D}"/>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0687F0EB-BFA0-68AF-380B-BEA28EA493EE}"/>
              </a:ext>
            </a:extLst>
          </p:cNvPr>
          <p:cNvPicPr>
            <a:picLocks noChangeAspect="1"/>
          </p:cNvPicPr>
          <p:nvPr/>
        </p:nvPicPr>
        <p:blipFill>
          <a:blip r:embed="rId3"/>
          <a:stretch>
            <a:fillRect/>
          </a:stretch>
        </p:blipFill>
        <p:spPr>
          <a:xfrm>
            <a:off x="13572250" y="132347"/>
            <a:ext cx="697163" cy="11154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00063" y="343853"/>
            <a:ext cx="7235785" cy="410289"/>
          </a:xfrm>
          <a:prstGeom prst="rect">
            <a:avLst/>
          </a:prstGeom>
          <a:noFill/>
          <a:ln/>
        </p:spPr>
        <p:txBody>
          <a:bodyPr wrap="none" lIns="0" tIns="0" rIns="0" bIns="0" rtlCol="0" anchor="t"/>
          <a:lstStyle/>
          <a:p>
            <a:pPr marL="0" indent="0" algn="l">
              <a:lnSpc>
                <a:spcPts val="3200"/>
              </a:lnSpc>
              <a:buNone/>
            </a:pPr>
            <a:r>
              <a:rPr lang="en-US" sz="2550" dirty="0">
                <a:solidFill>
                  <a:srgbClr val="020202"/>
                </a:solidFill>
                <a:latin typeface="PT Serif" pitchFamily="34" charset="0"/>
                <a:ea typeface="PT Serif" pitchFamily="34" charset="-122"/>
                <a:cs typeface="PT Serif" pitchFamily="34" charset="-120"/>
              </a:rPr>
              <a:t>Implementation Results and Performance Metrics</a:t>
            </a:r>
            <a:endParaRPr lang="en-US" sz="2550" dirty="0"/>
          </a:p>
        </p:txBody>
      </p:sp>
      <p:sp>
        <p:nvSpPr>
          <p:cNvPr id="3" name="Text 1"/>
          <p:cNvSpPr/>
          <p:nvPr/>
        </p:nvSpPr>
        <p:spPr>
          <a:xfrm>
            <a:off x="500063" y="1004173"/>
            <a:ext cx="5619869" cy="1229578"/>
          </a:xfrm>
          <a:prstGeom prst="rect">
            <a:avLst/>
          </a:prstGeom>
          <a:noFill/>
          <a:ln/>
        </p:spPr>
        <p:txBody>
          <a:bodyPr wrap="none" lIns="0" tIns="0" rIns="0" bIns="0" rtlCol="0" anchor="t"/>
          <a:lstStyle/>
          <a:p>
            <a:pPr marL="0" indent="0" algn="l">
              <a:lnSpc>
                <a:spcPts val="1550"/>
              </a:lnSpc>
              <a:buNone/>
            </a:pPr>
            <a:endParaRPr lang="en-US" sz="950" dirty="0"/>
          </a:p>
        </p:txBody>
      </p:sp>
      <p:pic>
        <p:nvPicPr>
          <p:cNvPr id="4" name="Image 0" descr="preencoded.png"/>
          <p:cNvPicPr>
            <a:picLocks noChangeAspect="1"/>
          </p:cNvPicPr>
          <p:nvPr/>
        </p:nvPicPr>
        <p:blipFill>
          <a:blip r:embed="rId3"/>
          <a:stretch>
            <a:fillRect/>
          </a:stretch>
        </p:blipFill>
        <p:spPr>
          <a:xfrm>
            <a:off x="7453908" y="2168028"/>
            <a:ext cx="6357937" cy="4954867"/>
          </a:xfrm>
          <a:prstGeom prst="rect">
            <a:avLst/>
          </a:prstGeom>
        </p:spPr>
      </p:pic>
      <p:sp>
        <p:nvSpPr>
          <p:cNvPr id="5" name="Shape 2"/>
          <p:cNvSpPr/>
          <p:nvPr/>
        </p:nvSpPr>
        <p:spPr>
          <a:xfrm>
            <a:off x="6244947" y="8602504"/>
            <a:ext cx="125016" cy="125016"/>
          </a:xfrm>
          <a:prstGeom prst="roundRect">
            <a:avLst>
              <a:gd name="adj" fmla="val 14629"/>
            </a:avLst>
          </a:prstGeom>
          <a:solidFill>
            <a:srgbClr val="480505"/>
          </a:solidFill>
          <a:ln/>
        </p:spPr>
      </p:sp>
      <p:sp>
        <p:nvSpPr>
          <p:cNvPr id="6" name="Text 3"/>
          <p:cNvSpPr/>
          <p:nvPr/>
        </p:nvSpPr>
        <p:spPr>
          <a:xfrm>
            <a:off x="6430923" y="8602504"/>
            <a:ext cx="808077" cy="125016"/>
          </a:xfrm>
          <a:prstGeom prst="rect">
            <a:avLst/>
          </a:prstGeom>
          <a:noFill/>
          <a:ln/>
        </p:spPr>
        <p:txBody>
          <a:bodyPr wrap="none" lIns="0" tIns="0" rIns="0" bIns="0" rtlCol="0" anchor="t"/>
          <a:lstStyle/>
          <a:p>
            <a:pPr marL="0" indent="0" algn="l">
              <a:lnSpc>
                <a:spcPts val="950"/>
              </a:lnSpc>
              <a:buNone/>
            </a:pPr>
            <a:r>
              <a:rPr lang="en-US" sz="950" dirty="0">
                <a:solidFill>
                  <a:srgbClr val="383838"/>
                </a:solidFill>
                <a:latin typeface="DM Sans" pitchFamily="34" charset="0"/>
                <a:ea typeface="DM Sans" pitchFamily="34" charset="-122"/>
                <a:cs typeface="DM Sans" pitchFamily="34" charset="-120"/>
              </a:rPr>
              <a:t>Standard MST</a:t>
            </a:r>
            <a:endParaRPr lang="en-US" sz="950" dirty="0"/>
          </a:p>
        </p:txBody>
      </p:sp>
      <p:sp>
        <p:nvSpPr>
          <p:cNvPr id="7" name="Shape 4"/>
          <p:cNvSpPr/>
          <p:nvPr/>
        </p:nvSpPr>
        <p:spPr>
          <a:xfrm>
            <a:off x="7391400" y="8602504"/>
            <a:ext cx="125016" cy="125016"/>
          </a:xfrm>
          <a:prstGeom prst="roundRect">
            <a:avLst>
              <a:gd name="adj" fmla="val 14629"/>
            </a:avLst>
          </a:prstGeom>
          <a:solidFill>
            <a:srgbClr val="C70D0D"/>
          </a:solidFill>
          <a:ln/>
        </p:spPr>
      </p:sp>
      <p:sp>
        <p:nvSpPr>
          <p:cNvPr id="8" name="Text 5"/>
          <p:cNvSpPr/>
          <p:nvPr/>
        </p:nvSpPr>
        <p:spPr>
          <a:xfrm>
            <a:off x="7577376" y="8602504"/>
            <a:ext cx="1093351" cy="125016"/>
          </a:xfrm>
          <a:prstGeom prst="rect">
            <a:avLst/>
          </a:prstGeom>
          <a:noFill/>
          <a:ln/>
        </p:spPr>
        <p:txBody>
          <a:bodyPr wrap="none" lIns="0" tIns="0" rIns="0" bIns="0" rtlCol="0" anchor="t"/>
          <a:lstStyle/>
          <a:p>
            <a:pPr marL="0" indent="0" algn="l">
              <a:lnSpc>
                <a:spcPts val="950"/>
              </a:lnSpc>
              <a:buNone/>
            </a:pPr>
            <a:r>
              <a:rPr lang="en-US" sz="950" dirty="0">
                <a:solidFill>
                  <a:srgbClr val="383838"/>
                </a:solidFill>
                <a:latin typeface="DM Sans" pitchFamily="34" charset="0"/>
                <a:ea typeface="DM Sans" pitchFamily="34" charset="-122"/>
                <a:cs typeface="DM Sans" pitchFamily="34" charset="-120"/>
              </a:rPr>
              <a:t>Energy-Aware MST</a:t>
            </a:r>
            <a:endParaRPr lang="en-US" sz="950" dirty="0"/>
          </a:p>
        </p:txBody>
      </p:sp>
      <p:sp>
        <p:nvSpPr>
          <p:cNvPr id="9" name="Text 6"/>
          <p:cNvSpPr/>
          <p:nvPr/>
        </p:nvSpPr>
        <p:spPr>
          <a:xfrm>
            <a:off x="500063" y="9118283"/>
            <a:ext cx="13630275" cy="400050"/>
          </a:xfrm>
          <a:prstGeom prst="rect">
            <a:avLst/>
          </a:prstGeom>
          <a:noFill/>
          <a:ln/>
        </p:spPr>
        <p:txBody>
          <a:bodyPr wrap="square" lIns="0" tIns="0" rIns="0" bIns="0" rtlCol="0" anchor="t"/>
          <a:lstStyle/>
          <a:p>
            <a:pPr marL="0" indent="0" algn="l">
              <a:lnSpc>
                <a:spcPts val="1550"/>
              </a:lnSpc>
              <a:buNone/>
            </a:pPr>
            <a:r>
              <a:rPr lang="en-US" sz="950" dirty="0">
                <a:solidFill>
                  <a:srgbClr val="383838"/>
                </a:solidFill>
                <a:latin typeface="DM Sans" pitchFamily="34" charset="0"/>
                <a:ea typeface="DM Sans" pitchFamily="34" charset="-122"/>
                <a:cs typeface="DM Sans" pitchFamily="34" charset="-120"/>
              </a:rPr>
              <a:t>Results confirm EA-MST's trade-off: modest cost overhead (~6%) yields significant improvements in energy balance (39% variance reduction) and network longevity (42% lifetime extension). The algorithm preserves classical MST simplicity while extending applicability to energy-sensitive systems like wireless sensor networks and IoT infrastructures.</a:t>
            </a:r>
            <a:endParaRPr lang="en-US" sz="950" dirty="0"/>
          </a:p>
        </p:txBody>
      </p:sp>
      <p:sp>
        <p:nvSpPr>
          <p:cNvPr id="14" name="TextBox 13">
            <a:extLst>
              <a:ext uri="{FF2B5EF4-FFF2-40B4-BE49-F238E27FC236}">
                <a16:creationId xmlns:a16="http://schemas.microsoft.com/office/drawing/2014/main" id="{C1D29611-EC5A-88DD-FDDC-2900F315B9E8}"/>
              </a:ext>
            </a:extLst>
          </p:cNvPr>
          <p:cNvSpPr txBox="1"/>
          <p:nvPr/>
        </p:nvSpPr>
        <p:spPr>
          <a:xfrm>
            <a:off x="7735848" y="1215189"/>
            <a:ext cx="6533605" cy="1415772"/>
          </a:xfrm>
          <a:prstGeom prst="rect">
            <a:avLst/>
          </a:prstGeom>
          <a:noFill/>
        </p:spPr>
        <p:txBody>
          <a:bodyPr wrap="square" rtlCol="0">
            <a:spAutoFit/>
          </a:bodyPr>
          <a:lstStyle/>
          <a:p>
            <a:r>
              <a:rPr lang="en-US" dirty="0">
                <a:solidFill>
                  <a:srgbClr val="383838"/>
                </a:solidFill>
                <a:latin typeface="DM Sans" pitchFamily="34" charset="0"/>
                <a:ea typeface="DM Sans" pitchFamily="34" charset="-122"/>
                <a:cs typeface="DM Sans" pitchFamily="34" charset="-120"/>
              </a:rPr>
              <a:t>Python simulations using </a:t>
            </a:r>
            <a:r>
              <a:rPr lang="en-US" dirty="0" err="1">
                <a:solidFill>
                  <a:srgbClr val="383838"/>
                </a:solidFill>
                <a:latin typeface="DM Sans" pitchFamily="34" charset="0"/>
                <a:ea typeface="DM Sans" pitchFamily="34" charset="-122"/>
                <a:cs typeface="DM Sans" pitchFamily="34" charset="-120"/>
              </a:rPr>
              <a:t>NetworkX</a:t>
            </a:r>
            <a:r>
              <a:rPr lang="en-US" dirty="0">
                <a:solidFill>
                  <a:srgbClr val="383838"/>
                </a:solidFill>
                <a:latin typeface="DM Sans" pitchFamily="34" charset="0"/>
                <a:ea typeface="DM Sans" pitchFamily="34" charset="-122"/>
                <a:cs typeface="DM Sans" pitchFamily="34" charset="-120"/>
              </a:rPr>
              <a:t> compared standard MST against Energy-Aware MST on randomly generated networks with 10-50 nodes, using α=0.7 (70% priority to cost, 30% to energy balance).</a:t>
            </a:r>
            <a:endParaRPr lang="en-US" dirty="0"/>
          </a:p>
          <a:p>
            <a:endParaRPr lang="en-IN" sz="1400" dirty="0"/>
          </a:p>
        </p:txBody>
      </p:sp>
      <p:pic>
        <p:nvPicPr>
          <p:cNvPr id="16" name="Picture 15">
            <a:extLst>
              <a:ext uri="{FF2B5EF4-FFF2-40B4-BE49-F238E27FC236}">
                <a16:creationId xmlns:a16="http://schemas.microsoft.com/office/drawing/2014/main" id="{FA95EFD3-C3CB-A438-4054-D552D33ECD6B}"/>
              </a:ext>
            </a:extLst>
          </p:cNvPr>
          <p:cNvPicPr>
            <a:picLocks noChangeAspect="1"/>
          </p:cNvPicPr>
          <p:nvPr/>
        </p:nvPicPr>
        <p:blipFill>
          <a:blip r:embed="rId4"/>
          <a:stretch>
            <a:fillRect/>
          </a:stretch>
        </p:blipFill>
        <p:spPr>
          <a:xfrm>
            <a:off x="852978" y="2399928"/>
            <a:ext cx="5266954" cy="4348649"/>
          </a:xfrm>
          <a:prstGeom prst="rect">
            <a:avLst/>
          </a:prstGeom>
        </p:spPr>
      </p:pic>
      <p:pic>
        <p:nvPicPr>
          <p:cNvPr id="17" name="Picture 16">
            <a:extLst>
              <a:ext uri="{FF2B5EF4-FFF2-40B4-BE49-F238E27FC236}">
                <a16:creationId xmlns:a16="http://schemas.microsoft.com/office/drawing/2014/main" id="{EB60511A-6C1A-2D6C-62D1-4546746AEC57}"/>
              </a:ext>
            </a:extLst>
          </p:cNvPr>
          <p:cNvPicPr>
            <a:picLocks noChangeAspect="1"/>
          </p:cNvPicPr>
          <p:nvPr/>
        </p:nvPicPr>
        <p:blipFill>
          <a:blip r:embed="rId5"/>
          <a:stretch>
            <a:fillRect/>
          </a:stretch>
        </p:blipFill>
        <p:spPr>
          <a:xfrm>
            <a:off x="13572250" y="132347"/>
            <a:ext cx="697163" cy="1115461"/>
          </a:xfrm>
          <a:prstGeom prst="rect">
            <a:avLst/>
          </a:prstGeom>
        </p:spPr>
      </p:pic>
      <p:sp>
        <p:nvSpPr>
          <p:cNvPr id="18" name="Rectangle 17">
            <a:extLst>
              <a:ext uri="{FF2B5EF4-FFF2-40B4-BE49-F238E27FC236}">
                <a16:creationId xmlns:a16="http://schemas.microsoft.com/office/drawing/2014/main" id="{7412C467-5677-768C-12BF-CB1487EEEDFD}"/>
              </a:ext>
            </a:extLst>
          </p:cNvPr>
          <p:cNvSpPr/>
          <p:nvPr/>
        </p:nvSpPr>
        <p:spPr>
          <a:xfrm>
            <a:off x="12861758" y="7748337"/>
            <a:ext cx="1648325" cy="34891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1105</Words>
  <Application>Microsoft Office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DM Sans</vt:lpstr>
      <vt:lpstr>Arial</vt:lpstr>
      <vt:lpstr>PT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jatin singh</cp:lastModifiedBy>
  <cp:revision>4</cp:revision>
  <dcterms:created xsi:type="dcterms:W3CDTF">2025-10-31T20:03:30Z</dcterms:created>
  <dcterms:modified xsi:type="dcterms:W3CDTF">2025-11-11T17:39:36Z</dcterms:modified>
</cp:coreProperties>
</file>